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81" r:id="rId2"/>
    <p:sldId id="284" r:id="rId3"/>
    <p:sldId id="303" r:id="rId4"/>
    <p:sldId id="287" r:id="rId5"/>
    <p:sldId id="282" r:id="rId6"/>
    <p:sldId id="267" r:id="rId7"/>
    <p:sldId id="292" r:id="rId8"/>
    <p:sldId id="293" r:id="rId9"/>
    <p:sldId id="297" r:id="rId10"/>
    <p:sldId id="286" r:id="rId11"/>
    <p:sldId id="301" r:id="rId12"/>
    <p:sldId id="294" r:id="rId13"/>
    <p:sldId id="302" r:id="rId14"/>
    <p:sldId id="296" r:id="rId15"/>
    <p:sldId id="295" r:id="rId16"/>
    <p:sldId id="298" r:id="rId17"/>
    <p:sldId id="307" r:id="rId18"/>
    <p:sldId id="306" r:id="rId19"/>
    <p:sldId id="308" r:id="rId20"/>
    <p:sldId id="300" r:id="rId2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DEB990-4BC1-4BB9-8B49-A7EF17CD951F}"/>
              </a:ext>
            </a:extLst>
          </p:cNvPr>
          <p:cNvSpPr>
            <a:spLocks noGrp="1"/>
          </p:cNvSpPr>
          <p:nvPr>
            <p:ph type="hdr" sz="quarter"/>
          </p:nvPr>
        </p:nvSpPr>
        <p:spPr>
          <a:xfrm>
            <a:off x="1" y="0"/>
            <a:ext cx="4068899" cy="35548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342ADB8-04A8-47CF-92E1-295C4A1A37DF}"/>
              </a:ext>
            </a:extLst>
          </p:cNvPr>
          <p:cNvSpPr>
            <a:spLocks noGrp="1"/>
          </p:cNvSpPr>
          <p:nvPr>
            <p:ph type="dt" sz="quarter" idx="1"/>
          </p:nvPr>
        </p:nvSpPr>
        <p:spPr>
          <a:xfrm>
            <a:off x="5317479" y="0"/>
            <a:ext cx="4068899" cy="355484"/>
          </a:xfrm>
          <a:prstGeom prst="rect">
            <a:avLst/>
          </a:prstGeom>
        </p:spPr>
        <p:txBody>
          <a:bodyPr vert="horz" lIns="91440" tIns="45720" rIns="91440" bIns="45720" rtlCol="0"/>
          <a:lstStyle>
            <a:lvl1pPr algn="r">
              <a:defRPr sz="1200"/>
            </a:lvl1pPr>
          </a:lstStyle>
          <a:p>
            <a:fld id="{3CA73A6B-D224-4531-90DA-EEE6856A1111}" type="datetime1">
              <a:rPr lang="en-US" smtClean="0"/>
              <a:t>10/30/2018</a:t>
            </a:fld>
            <a:endParaRPr lang="en-US" dirty="0"/>
          </a:p>
        </p:txBody>
      </p:sp>
      <p:sp>
        <p:nvSpPr>
          <p:cNvPr id="4" name="Footer Placeholder 3">
            <a:extLst>
              <a:ext uri="{FF2B5EF4-FFF2-40B4-BE49-F238E27FC236}">
                <a16:creationId xmlns:a16="http://schemas.microsoft.com/office/drawing/2014/main" id="{28A2F22E-DC26-439C-86A4-C9C0D39F3705}"/>
              </a:ext>
            </a:extLst>
          </p:cNvPr>
          <p:cNvSpPr>
            <a:spLocks noGrp="1"/>
          </p:cNvSpPr>
          <p:nvPr>
            <p:ph type="ftr" sz="quarter" idx="2"/>
          </p:nvPr>
        </p:nvSpPr>
        <p:spPr>
          <a:xfrm>
            <a:off x="1" y="6746991"/>
            <a:ext cx="4068899" cy="35548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96D14D1-07FB-40AE-95E1-D20507AA54C3}"/>
              </a:ext>
            </a:extLst>
          </p:cNvPr>
          <p:cNvSpPr>
            <a:spLocks noGrp="1"/>
          </p:cNvSpPr>
          <p:nvPr>
            <p:ph type="sldNum" sz="quarter" idx="3"/>
          </p:nvPr>
        </p:nvSpPr>
        <p:spPr>
          <a:xfrm>
            <a:off x="5317479" y="6746991"/>
            <a:ext cx="4068899" cy="355484"/>
          </a:xfrm>
          <a:prstGeom prst="rect">
            <a:avLst/>
          </a:prstGeom>
        </p:spPr>
        <p:txBody>
          <a:bodyPr vert="horz" lIns="91440" tIns="45720" rIns="91440" bIns="45720" rtlCol="0" anchor="b"/>
          <a:lstStyle>
            <a:lvl1pPr algn="r">
              <a:defRPr sz="1200"/>
            </a:lvl1pPr>
          </a:lstStyle>
          <a:p>
            <a:fld id="{372B7BC0-07AC-4BAA-B658-536CD68DCDA2}" type="slidenum">
              <a:rPr lang="en-US" smtClean="0"/>
              <a:t>‹#›</a:t>
            </a:fld>
            <a:endParaRPr lang="en-US" dirty="0"/>
          </a:p>
        </p:txBody>
      </p:sp>
    </p:spTree>
    <p:extLst>
      <p:ext uri="{BB962C8B-B14F-4D97-AF65-F5344CB8AC3E}">
        <p14:creationId xmlns:p14="http://schemas.microsoft.com/office/powerpoint/2010/main" val="15850435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9" tIns="47114" rIns="94229" bIns="47114" rtlCol="0"/>
          <a:lstStyle>
            <a:lvl1pPr algn="r">
              <a:defRPr sz="1200"/>
            </a:lvl1pPr>
          </a:lstStyle>
          <a:p>
            <a:fld id="{9D8107CA-3301-4F2C-9B98-F81ECE18CEF5}" type="datetime1">
              <a:rPr lang="en-US" smtClean="0"/>
              <a:t>10/30/2018</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9" tIns="47114" rIns="94229" bIns="47114" rtlCol="0" anchor="b"/>
          <a:lstStyle>
            <a:lvl1pPr algn="r">
              <a:defRPr sz="1200"/>
            </a:lvl1pPr>
          </a:lstStyle>
          <a:p>
            <a:fld id="{0728FB08-9462-4D77-867C-C9C5FA51EC07}" type="slidenum">
              <a:rPr lang="en-US" smtClean="0"/>
              <a:t>‹#›</a:t>
            </a:fld>
            <a:endParaRPr lang="en-US" dirty="0"/>
          </a:p>
        </p:txBody>
      </p:sp>
    </p:spTree>
    <p:extLst>
      <p:ext uri="{BB962C8B-B14F-4D97-AF65-F5344CB8AC3E}">
        <p14:creationId xmlns:p14="http://schemas.microsoft.com/office/powerpoint/2010/main" val="281521763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Introduce Tom Wills and Dwight </a:t>
            </a:r>
            <a:r>
              <a:rPr lang="en-US" dirty="0" err="1"/>
              <a:t>Fugua</a:t>
            </a:r>
            <a:r>
              <a:rPr lang="en-US" dirty="0"/>
              <a: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559A-F898-469E-99BF-23E50EF059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4DB2786E-F62F-48F2-81EE-0A7CA4C8C7D1}"/>
              </a:ext>
            </a:extLst>
          </p:cNvPr>
          <p:cNvSpPr>
            <a:spLocks noGrp="1"/>
          </p:cNvSpPr>
          <p:nvPr>
            <p:ph type="dt" idx="1"/>
          </p:nvPr>
        </p:nvSpPr>
        <p:spPr/>
        <p:txBody>
          <a:bodyPr/>
          <a:lstStyle/>
          <a:p>
            <a:fld id="{4061A12E-6F60-4E0D-9394-E0EE5AA41DAF}" type="datetime1">
              <a:rPr lang="en-US" smtClean="0"/>
              <a:t>10/30/2018</a:t>
            </a:fld>
            <a:endParaRPr lang="en-US" dirty="0"/>
          </a:p>
        </p:txBody>
      </p:sp>
    </p:spTree>
    <p:extLst>
      <p:ext uri="{BB962C8B-B14F-4D97-AF65-F5344CB8AC3E}">
        <p14:creationId xmlns:p14="http://schemas.microsoft.com/office/powerpoint/2010/main" val="400002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73559A-F898-469E-99BF-23E50EF059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42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Ballots will be available 11/11.  That is 3 weeks prior to the December 2</a:t>
            </a:r>
            <a:r>
              <a:rPr lang="en-US" baseline="30000" dirty="0"/>
              <a:t>nd</a:t>
            </a:r>
            <a:r>
              <a:rPr lang="en-US" dirty="0"/>
              <a:t> vote. </a:t>
            </a:r>
          </a:p>
        </p:txBody>
      </p:sp>
      <p:sp>
        <p:nvSpPr>
          <p:cNvPr id="4" name="Slide Number Placeholder 3"/>
          <p:cNvSpPr>
            <a:spLocks noGrp="1"/>
          </p:cNvSpPr>
          <p:nvPr>
            <p:ph type="sldNum" sz="quarter" idx="5"/>
          </p:nvPr>
        </p:nvSpPr>
        <p:spPr/>
        <p:txBody>
          <a:bodyPr/>
          <a:lstStyle/>
          <a:p>
            <a:fld id="{0728FB08-9462-4D77-867C-C9C5FA51EC07}" type="slidenum">
              <a:rPr lang="en-US" smtClean="0"/>
              <a:t>17</a:t>
            </a:fld>
            <a:endParaRPr lang="en-US" dirty="0"/>
          </a:p>
        </p:txBody>
      </p:sp>
      <p:sp>
        <p:nvSpPr>
          <p:cNvPr id="5" name="Date Placeholder 4">
            <a:extLst>
              <a:ext uri="{FF2B5EF4-FFF2-40B4-BE49-F238E27FC236}">
                <a16:creationId xmlns:a16="http://schemas.microsoft.com/office/drawing/2014/main" id="{372F4333-47A4-4F5E-9BD5-3A69D7F50008}"/>
              </a:ext>
            </a:extLst>
          </p:cNvPr>
          <p:cNvSpPr>
            <a:spLocks noGrp="1"/>
          </p:cNvSpPr>
          <p:nvPr>
            <p:ph type="dt" idx="1"/>
          </p:nvPr>
        </p:nvSpPr>
        <p:spPr/>
        <p:txBody>
          <a:bodyPr/>
          <a:lstStyle/>
          <a:p>
            <a:fld id="{3AB1C8A3-7DBD-466D-ACC9-3E382518CCAF}" type="datetime1">
              <a:rPr lang="en-US" smtClean="0"/>
              <a:t>10/30/2018</a:t>
            </a:fld>
            <a:endParaRPr lang="en-US" dirty="0"/>
          </a:p>
        </p:txBody>
      </p:sp>
    </p:spTree>
    <p:extLst>
      <p:ext uri="{BB962C8B-B14F-4D97-AF65-F5344CB8AC3E}">
        <p14:creationId xmlns:p14="http://schemas.microsoft.com/office/powerpoint/2010/main" val="244840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28FB08-9462-4D77-867C-C9C5FA51EC07}" type="slidenum">
              <a:rPr lang="en-US" smtClean="0"/>
              <a:t>18</a:t>
            </a:fld>
            <a:endParaRPr lang="en-US" dirty="0"/>
          </a:p>
        </p:txBody>
      </p:sp>
      <p:sp>
        <p:nvSpPr>
          <p:cNvPr id="5" name="Date Placeholder 4">
            <a:extLst>
              <a:ext uri="{FF2B5EF4-FFF2-40B4-BE49-F238E27FC236}">
                <a16:creationId xmlns:a16="http://schemas.microsoft.com/office/drawing/2014/main" id="{52379471-7CE0-474D-9F0E-C676ECF187C8}"/>
              </a:ext>
            </a:extLst>
          </p:cNvPr>
          <p:cNvSpPr>
            <a:spLocks noGrp="1"/>
          </p:cNvSpPr>
          <p:nvPr>
            <p:ph type="dt" idx="1"/>
          </p:nvPr>
        </p:nvSpPr>
        <p:spPr/>
        <p:txBody>
          <a:bodyPr/>
          <a:lstStyle/>
          <a:p>
            <a:fld id="{98B0CF4F-FA49-4A1A-87AF-E1256D9F765E}" type="datetime1">
              <a:rPr lang="en-US" smtClean="0"/>
              <a:t>10/30/2018</a:t>
            </a:fld>
            <a:endParaRPr lang="en-US" dirty="0"/>
          </a:p>
        </p:txBody>
      </p:sp>
    </p:spTree>
    <p:extLst>
      <p:ext uri="{BB962C8B-B14F-4D97-AF65-F5344CB8AC3E}">
        <p14:creationId xmlns:p14="http://schemas.microsoft.com/office/powerpoint/2010/main" val="215773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New </a:t>
            </a:r>
            <a:r>
              <a:rPr lang="en-US" dirty="0" err="1"/>
              <a:t>Decon</a:t>
            </a:r>
            <a:r>
              <a:rPr lang="en-US" dirty="0"/>
              <a:t> vote, 2019 Budget, Committee Member and Project will all be voted on. </a:t>
            </a:r>
          </a:p>
        </p:txBody>
      </p:sp>
      <p:sp>
        <p:nvSpPr>
          <p:cNvPr id="4" name="Slide Number Placeholder 3"/>
          <p:cNvSpPr>
            <a:spLocks noGrp="1"/>
          </p:cNvSpPr>
          <p:nvPr>
            <p:ph type="sldNum" sz="quarter" idx="5"/>
          </p:nvPr>
        </p:nvSpPr>
        <p:spPr/>
        <p:txBody>
          <a:bodyPr/>
          <a:lstStyle/>
          <a:p>
            <a:fld id="{0728FB08-9462-4D77-867C-C9C5FA51EC07}" type="slidenum">
              <a:rPr lang="en-US" smtClean="0"/>
              <a:t>19</a:t>
            </a:fld>
            <a:endParaRPr lang="en-US" dirty="0"/>
          </a:p>
        </p:txBody>
      </p:sp>
      <p:sp>
        <p:nvSpPr>
          <p:cNvPr id="5" name="Date Placeholder 4">
            <a:extLst>
              <a:ext uri="{FF2B5EF4-FFF2-40B4-BE49-F238E27FC236}">
                <a16:creationId xmlns:a16="http://schemas.microsoft.com/office/drawing/2014/main" id="{5D53D915-29CD-499B-BF83-714B2B6E8BAF}"/>
              </a:ext>
            </a:extLst>
          </p:cNvPr>
          <p:cNvSpPr>
            <a:spLocks noGrp="1"/>
          </p:cNvSpPr>
          <p:nvPr>
            <p:ph type="dt" idx="1"/>
          </p:nvPr>
        </p:nvSpPr>
        <p:spPr/>
        <p:txBody>
          <a:bodyPr/>
          <a:lstStyle/>
          <a:p>
            <a:fld id="{832F61BE-73E7-49C3-AF65-75CF154C9B86}" type="datetime1">
              <a:rPr lang="en-US" smtClean="0"/>
              <a:t>10/30/2018</a:t>
            </a:fld>
            <a:endParaRPr lang="en-US" dirty="0"/>
          </a:p>
        </p:txBody>
      </p:sp>
    </p:spTree>
    <p:extLst>
      <p:ext uri="{BB962C8B-B14F-4D97-AF65-F5344CB8AC3E}">
        <p14:creationId xmlns:p14="http://schemas.microsoft.com/office/powerpoint/2010/main" val="269621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28FB08-9462-4D77-867C-C9C5FA51EC07}" type="slidenum">
              <a:rPr lang="en-US" smtClean="0"/>
              <a:t>20</a:t>
            </a:fld>
            <a:endParaRPr lang="en-US" dirty="0"/>
          </a:p>
        </p:txBody>
      </p:sp>
      <p:sp>
        <p:nvSpPr>
          <p:cNvPr id="5" name="Date Placeholder 4">
            <a:extLst>
              <a:ext uri="{FF2B5EF4-FFF2-40B4-BE49-F238E27FC236}">
                <a16:creationId xmlns:a16="http://schemas.microsoft.com/office/drawing/2014/main" id="{D84FCF71-A63F-4D24-B21D-E4C02B65934A}"/>
              </a:ext>
            </a:extLst>
          </p:cNvPr>
          <p:cNvSpPr>
            <a:spLocks noGrp="1"/>
          </p:cNvSpPr>
          <p:nvPr>
            <p:ph type="dt" idx="1"/>
          </p:nvPr>
        </p:nvSpPr>
        <p:spPr/>
        <p:txBody>
          <a:bodyPr/>
          <a:lstStyle/>
          <a:p>
            <a:fld id="{9FB34756-EC30-4DDF-B4C8-F458B5E1599C}" type="datetime1">
              <a:rPr lang="en-US" smtClean="0"/>
              <a:t>10/30/2018</a:t>
            </a:fld>
            <a:endParaRPr lang="en-US" dirty="0"/>
          </a:p>
        </p:txBody>
      </p:sp>
    </p:spTree>
    <p:extLst>
      <p:ext uri="{BB962C8B-B14F-4D97-AF65-F5344CB8AC3E}">
        <p14:creationId xmlns:p14="http://schemas.microsoft.com/office/powerpoint/2010/main" val="309260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28FB08-9462-4D77-867C-C9C5FA51EC07}" type="slidenum">
              <a:rPr lang="en-US" smtClean="0"/>
              <a:t>2</a:t>
            </a:fld>
            <a:endParaRPr lang="en-US" dirty="0"/>
          </a:p>
        </p:txBody>
      </p:sp>
      <p:sp>
        <p:nvSpPr>
          <p:cNvPr id="5" name="Date Placeholder 4">
            <a:extLst>
              <a:ext uri="{FF2B5EF4-FFF2-40B4-BE49-F238E27FC236}">
                <a16:creationId xmlns:a16="http://schemas.microsoft.com/office/drawing/2014/main" id="{B92A2AC4-EA66-40C2-B3BE-A83116693628}"/>
              </a:ext>
            </a:extLst>
          </p:cNvPr>
          <p:cNvSpPr>
            <a:spLocks noGrp="1"/>
          </p:cNvSpPr>
          <p:nvPr>
            <p:ph type="dt" idx="1"/>
          </p:nvPr>
        </p:nvSpPr>
        <p:spPr/>
        <p:txBody>
          <a:bodyPr/>
          <a:lstStyle/>
          <a:p>
            <a:fld id="{7021F974-F9F4-452D-AEEA-946F82865C22}" type="datetime1">
              <a:rPr lang="en-US" smtClean="0"/>
              <a:t>10/30/2018</a:t>
            </a:fld>
            <a:endParaRPr lang="en-US" dirty="0"/>
          </a:p>
        </p:txBody>
      </p:sp>
    </p:spTree>
    <p:extLst>
      <p:ext uri="{BB962C8B-B14F-4D97-AF65-F5344CB8AC3E}">
        <p14:creationId xmlns:p14="http://schemas.microsoft.com/office/powerpoint/2010/main" val="291518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28FB08-9462-4D77-867C-C9C5FA51EC07}" type="slidenum">
              <a:rPr lang="en-US" smtClean="0"/>
              <a:t>3</a:t>
            </a:fld>
            <a:endParaRPr lang="en-US" dirty="0"/>
          </a:p>
        </p:txBody>
      </p:sp>
      <p:sp>
        <p:nvSpPr>
          <p:cNvPr id="5" name="Date Placeholder 4">
            <a:extLst>
              <a:ext uri="{FF2B5EF4-FFF2-40B4-BE49-F238E27FC236}">
                <a16:creationId xmlns:a16="http://schemas.microsoft.com/office/drawing/2014/main" id="{CCDF2FA8-BA5B-438C-A73A-375AE02E84C7}"/>
              </a:ext>
            </a:extLst>
          </p:cNvPr>
          <p:cNvSpPr>
            <a:spLocks noGrp="1"/>
          </p:cNvSpPr>
          <p:nvPr>
            <p:ph type="dt" idx="1"/>
          </p:nvPr>
        </p:nvSpPr>
        <p:spPr/>
        <p:txBody>
          <a:bodyPr/>
          <a:lstStyle/>
          <a:p>
            <a:fld id="{5292C5D0-5EC3-484E-91E7-1A23EA4C29E4}" type="datetime1">
              <a:rPr lang="en-US" smtClean="0"/>
              <a:t>10/30/2018</a:t>
            </a:fld>
            <a:endParaRPr lang="en-US" dirty="0"/>
          </a:p>
        </p:txBody>
      </p:sp>
    </p:spTree>
    <p:extLst>
      <p:ext uri="{BB962C8B-B14F-4D97-AF65-F5344CB8AC3E}">
        <p14:creationId xmlns:p14="http://schemas.microsoft.com/office/powerpoint/2010/main" val="309373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If tonight goes anything like the emails, some people will migrate from a question to “commentary”.  We will support this, but will be putting a 3 minute time limit for each person. </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73559A-F898-469E-99BF-23E50EF059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838E6642-0E0D-442D-AC68-3A33FC803453}"/>
              </a:ext>
            </a:extLst>
          </p:cNvPr>
          <p:cNvSpPr>
            <a:spLocks noGrp="1"/>
          </p:cNvSpPr>
          <p:nvPr>
            <p:ph type="dt" idx="1"/>
          </p:nvPr>
        </p:nvSpPr>
        <p:spPr/>
        <p:txBody>
          <a:bodyPr/>
          <a:lstStyle/>
          <a:p>
            <a:fld id="{E1821E60-0172-48B4-8DE9-23B830C3DA8D}" type="datetime1">
              <a:rPr lang="en-US" smtClean="0"/>
              <a:t>10/30/2018</a:t>
            </a:fld>
            <a:endParaRPr lang="en-US" dirty="0"/>
          </a:p>
        </p:txBody>
      </p:sp>
    </p:spTree>
    <p:extLst>
      <p:ext uri="{BB962C8B-B14F-4D97-AF65-F5344CB8AC3E}">
        <p14:creationId xmlns:p14="http://schemas.microsoft.com/office/powerpoint/2010/main" val="79860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28FB08-9462-4D77-867C-C9C5FA51EC07}" type="slidenum">
              <a:rPr lang="en-US" smtClean="0"/>
              <a:t>5</a:t>
            </a:fld>
            <a:endParaRPr lang="en-US" dirty="0"/>
          </a:p>
        </p:txBody>
      </p:sp>
      <p:sp>
        <p:nvSpPr>
          <p:cNvPr id="5" name="Date Placeholder 4">
            <a:extLst>
              <a:ext uri="{FF2B5EF4-FFF2-40B4-BE49-F238E27FC236}">
                <a16:creationId xmlns:a16="http://schemas.microsoft.com/office/drawing/2014/main" id="{615600A0-26FA-4331-AF05-7724DC4F1996}"/>
              </a:ext>
            </a:extLst>
          </p:cNvPr>
          <p:cNvSpPr>
            <a:spLocks noGrp="1"/>
          </p:cNvSpPr>
          <p:nvPr>
            <p:ph type="dt" idx="1"/>
          </p:nvPr>
        </p:nvSpPr>
        <p:spPr/>
        <p:txBody>
          <a:bodyPr/>
          <a:lstStyle/>
          <a:p>
            <a:fld id="{FB4FF7E1-B11F-4742-A31F-AE07E7316495}" type="datetime1">
              <a:rPr lang="en-US" smtClean="0"/>
              <a:t>10/30/2018</a:t>
            </a:fld>
            <a:endParaRPr lang="en-US" dirty="0"/>
          </a:p>
        </p:txBody>
      </p:sp>
    </p:spTree>
    <p:extLst>
      <p:ext uri="{BB962C8B-B14F-4D97-AF65-F5344CB8AC3E}">
        <p14:creationId xmlns:p14="http://schemas.microsoft.com/office/powerpoint/2010/main" val="226580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Hot/cold air stay between the doors rather than “drafting” into the foyer area. </a:t>
            </a:r>
          </a:p>
          <a:p>
            <a:r>
              <a:rPr lang="en-US" dirty="0"/>
              <a:t> - 2 doors provide an additional barrier for the building. </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73559A-F898-469E-99BF-23E50EF059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285DF8E7-602A-4A7C-BB9C-283366C97AF0}"/>
              </a:ext>
            </a:extLst>
          </p:cNvPr>
          <p:cNvSpPr>
            <a:spLocks noGrp="1"/>
          </p:cNvSpPr>
          <p:nvPr>
            <p:ph type="dt" idx="1"/>
          </p:nvPr>
        </p:nvSpPr>
        <p:spPr/>
        <p:txBody>
          <a:bodyPr/>
          <a:lstStyle/>
          <a:p>
            <a:fld id="{C1425DEF-800A-4D7B-8648-8C4A393F8A70}" type="datetime1">
              <a:rPr lang="en-US" smtClean="0"/>
              <a:t>10/30/2018</a:t>
            </a:fld>
            <a:endParaRPr lang="en-US" dirty="0"/>
          </a:p>
        </p:txBody>
      </p:sp>
    </p:spTree>
    <p:extLst>
      <p:ext uri="{BB962C8B-B14F-4D97-AF65-F5344CB8AC3E}">
        <p14:creationId xmlns:p14="http://schemas.microsoft.com/office/powerpoint/2010/main" val="140502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- 2017 budget was $1,310,000 – 25% of that is a $315,000 threshold for minor or major project. </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73559A-F898-469E-99BF-23E50EF059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780908B3-C9E8-4C00-B7F0-D716223E0927}"/>
              </a:ext>
            </a:extLst>
          </p:cNvPr>
          <p:cNvSpPr>
            <a:spLocks noGrp="1"/>
          </p:cNvSpPr>
          <p:nvPr>
            <p:ph type="dt" idx="1"/>
          </p:nvPr>
        </p:nvSpPr>
        <p:spPr/>
        <p:txBody>
          <a:bodyPr/>
          <a:lstStyle/>
          <a:p>
            <a:fld id="{91B1554B-E431-4C1A-A813-440C81F30FF6}" type="datetime1">
              <a:rPr lang="en-US" smtClean="0"/>
              <a:t>10/30/2018</a:t>
            </a:fld>
            <a:endParaRPr lang="en-US" dirty="0"/>
          </a:p>
        </p:txBody>
      </p:sp>
    </p:spTree>
    <p:extLst>
      <p:ext uri="{BB962C8B-B14F-4D97-AF65-F5344CB8AC3E}">
        <p14:creationId xmlns:p14="http://schemas.microsoft.com/office/powerpoint/2010/main" val="1068704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3">
                    <a:lumMod val="50000"/>
                  </a:schemeClr>
                </a:solidFill>
              </a:rPr>
              <a:t> - </a:t>
            </a:r>
            <a:r>
              <a:rPr lang="en-US" sz="1200" b="0" dirty="0">
                <a:solidFill>
                  <a:schemeClr val="accent3">
                    <a:lumMod val="50000"/>
                  </a:schemeClr>
                </a:solidFill>
              </a:rPr>
              <a:t>The previous committee’s work  (Master Plan &amp; 2017 Committee)  would have considered these factors prior to presenting project options to the congregation in the Fall of 2017. </a:t>
            </a:r>
            <a:endParaRPr lang="en-US" b="0" dirty="0"/>
          </a:p>
        </p:txBody>
      </p:sp>
      <p:sp>
        <p:nvSpPr>
          <p:cNvPr id="4" name="Slide Number Placeholder 3"/>
          <p:cNvSpPr>
            <a:spLocks noGrp="1"/>
          </p:cNvSpPr>
          <p:nvPr>
            <p:ph type="sldNum" sz="quarter" idx="5"/>
          </p:nvPr>
        </p:nvSpPr>
        <p:spPr/>
        <p:txBody>
          <a:bodyPr/>
          <a:lstStyle/>
          <a:p>
            <a:fld id="{0728FB08-9462-4D77-867C-C9C5FA51EC07}" type="slidenum">
              <a:rPr lang="en-US" smtClean="0"/>
              <a:t>8</a:t>
            </a:fld>
            <a:endParaRPr lang="en-US" dirty="0"/>
          </a:p>
        </p:txBody>
      </p:sp>
      <p:sp>
        <p:nvSpPr>
          <p:cNvPr id="5" name="Date Placeholder 4">
            <a:extLst>
              <a:ext uri="{FF2B5EF4-FFF2-40B4-BE49-F238E27FC236}">
                <a16:creationId xmlns:a16="http://schemas.microsoft.com/office/drawing/2014/main" id="{83E74662-36D4-45E7-82B6-C50C1A02B47B}"/>
              </a:ext>
            </a:extLst>
          </p:cNvPr>
          <p:cNvSpPr>
            <a:spLocks noGrp="1"/>
          </p:cNvSpPr>
          <p:nvPr>
            <p:ph type="dt" idx="1"/>
          </p:nvPr>
        </p:nvSpPr>
        <p:spPr/>
        <p:txBody>
          <a:bodyPr/>
          <a:lstStyle/>
          <a:p>
            <a:fld id="{2F1B55CC-741D-4476-BC0E-BADA368A29F1}" type="datetime1">
              <a:rPr lang="en-US" smtClean="0"/>
              <a:t>10/30/2018</a:t>
            </a:fld>
            <a:endParaRPr lang="en-US" dirty="0"/>
          </a:p>
        </p:txBody>
      </p:sp>
    </p:spTree>
    <p:extLst>
      <p:ext uri="{BB962C8B-B14F-4D97-AF65-F5344CB8AC3E}">
        <p14:creationId xmlns:p14="http://schemas.microsoft.com/office/powerpoint/2010/main" val="3536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accent3">
                    <a:lumMod val="50000"/>
                  </a:schemeClr>
                </a:solidFill>
              </a:rPr>
              <a:t>The previous committee’s work  (Master Plan &amp; 2017 Committee)  would have considered these factors prior to presenting project options to the congregation in the Fall of 2017. </a:t>
            </a:r>
            <a:endParaRPr lang="en-US" dirty="0"/>
          </a:p>
        </p:txBody>
      </p:sp>
      <p:sp>
        <p:nvSpPr>
          <p:cNvPr id="4" name="Slide Number Placeholder 3"/>
          <p:cNvSpPr>
            <a:spLocks noGrp="1"/>
          </p:cNvSpPr>
          <p:nvPr>
            <p:ph type="sldNum" sz="quarter" idx="5"/>
          </p:nvPr>
        </p:nvSpPr>
        <p:spPr/>
        <p:txBody>
          <a:bodyPr/>
          <a:lstStyle/>
          <a:p>
            <a:fld id="{0728FB08-9462-4D77-867C-C9C5FA51EC07}" type="slidenum">
              <a:rPr lang="en-US" smtClean="0"/>
              <a:t>9</a:t>
            </a:fld>
            <a:endParaRPr lang="en-US" dirty="0"/>
          </a:p>
        </p:txBody>
      </p:sp>
      <p:sp>
        <p:nvSpPr>
          <p:cNvPr id="5" name="Date Placeholder 4">
            <a:extLst>
              <a:ext uri="{FF2B5EF4-FFF2-40B4-BE49-F238E27FC236}">
                <a16:creationId xmlns:a16="http://schemas.microsoft.com/office/drawing/2014/main" id="{A904ACBC-B0E9-4B8E-B5B5-E825AE5F07E6}"/>
              </a:ext>
            </a:extLst>
          </p:cNvPr>
          <p:cNvSpPr>
            <a:spLocks noGrp="1"/>
          </p:cNvSpPr>
          <p:nvPr>
            <p:ph type="dt" idx="1"/>
          </p:nvPr>
        </p:nvSpPr>
        <p:spPr/>
        <p:txBody>
          <a:bodyPr/>
          <a:lstStyle/>
          <a:p>
            <a:fld id="{1F94E343-7F79-4E45-9CA0-0097300BF0CF}" type="datetime1">
              <a:rPr lang="en-US" smtClean="0"/>
              <a:t>10/30/2018</a:t>
            </a:fld>
            <a:endParaRPr lang="en-US" dirty="0"/>
          </a:p>
        </p:txBody>
      </p:sp>
    </p:spTree>
    <p:extLst>
      <p:ext uri="{BB962C8B-B14F-4D97-AF65-F5344CB8AC3E}">
        <p14:creationId xmlns:p14="http://schemas.microsoft.com/office/powerpoint/2010/main" val="3154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9635A5-7427-45C6-B1F1-4C31DFA03A1E}" type="datetime1">
              <a:rPr lang="en-US" smtClean="0"/>
              <a:t>10/30/2018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718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73C7-1B1E-4D7D-8D6A-0D47A75D35C9}"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5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8B866-14B0-4D89-816D-AC0C700E0836}"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851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24624-BB20-47BE-A44B-0A7FF5E7C93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890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5407B5-A413-4B3D-9E34-FEC7417AC838}"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48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5F57AE-86E4-418F-9488-9A188431615A}" type="datetime1">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890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5A7784-35DD-4755-B382-EEE131E725DB}" type="datetime1">
              <a:rPr lang="en-US" smtClean="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867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DE9ADC-D90A-4FD7-B8D5-15B9EEB7C1C2}" type="datetime1">
              <a:rPr lang="en-US" smtClean="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8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0EE58-A43A-43E0-909F-062414D2DF10}" type="datetime1">
              <a:rPr lang="en-US" smtClean="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71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05A391-752C-4BB6-8173-F1AB54F3F166}" type="datetime1">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021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EA10484-D9F8-49D0-B8DE-4EE1817203EE}" type="datetime1">
              <a:rPr lang="en-US" smtClean="0"/>
              <a:t>10/30/2018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876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C46ADF7-B4E6-416F-A728-70EBF0559A0F}" type="datetime1">
              <a:rPr lang="en-US" smtClean="0"/>
              <a:t>10/30/2018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252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abiusmaximus.com/2012/12/31/internet-communities-47427/"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openclipart.org/detail/15046/abstract-people-by-nicubunu" TargetMode="External"/><Relationship Id="rId5" Type="http://schemas.openxmlformats.org/officeDocument/2006/relationships/image" Target="../media/image5.png"/><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63EC68-3B18-4CA0-8C95-0C7B3ECFB2B1}"/>
              </a:ext>
            </a:extLst>
          </p:cNvPr>
          <p:cNvPicPr>
            <a:picLocks noChangeAspect="1"/>
          </p:cNvPicPr>
          <p:nvPr/>
        </p:nvPicPr>
        <p:blipFill>
          <a:blip r:embed="rId3"/>
          <a:stretch>
            <a:fillRect/>
          </a:stretch>
        </p:blipFill>
        <p:spPr>
          <a:xfrm>
            <a:off x="124265" y="119575"/>
            <a:ext cx="11943470" cy="6639951"/>
          </a:xfrm>
          <a:prstGeom prst="rect">
            <a:avLst/>
          </a:prstGeom>
        </p:spPr>
      </p:pic>
      <p:sp>
        <p:nvSpPr>
          <p:cNvPr id="2" name="TextBox 1">
            <a:extLst>
              <a:ext uri="{FF2B5EF4-FFF2-40B4-BE49-F238E27FC236}">
                <a16:creationId xmlns:a16="http://schemas.microsoft.com/office/drawing/2014/main" id="{286A7129-8B6A-4340-9768-5E76D7C6FB11}"/>
              </a:ext>
            </a:extLst>
          </p:cNvPr>
          <p:cNvSpPr txBox="1"/>
          <p:nvPr/>
        </p:nvSpPr>
        <p:spPr>
          <a:xfrm>
            <a:off x="310160" y="322775"/>
            <a:ext cx="77162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“Bring the whole tithe into the storehouse, that there will be food in my house.  Test me in this”, says the LORD Almighty,  “and see if I will not throw open the floodgates of heaven and pour out so much blessing that there will not be room enough to store it.” Malachi 3:10</a:t>
            </a:r>
          </a:p>
        </p:txBody>
      </p:sp>
      <p:sp>
        <p:nvSpPr>
          <p:cNvPr id="4" name="Rectangle 3">
            <a:extLst>
              <a:ext uri="{FF2B5EF4-FFF2-40B4-BE49-F238E27FC236}">
                <a16:creationId xmlns:a16="http://schemas.microsoft.com/office/drawing/2014/main" id="{EFDD98FA-36A2-44CF-A366-260818C36957}"/>
              </a:ext>
            </a:extLst>
          </p:cNvPr>
          <p:cNvSpPr/>
          <p:nvPr/>
        </p:nvSpPr>
        <p:spPr>
          <a:xfrm>
            <a:off x="8862744" y="119575"/>
            <a:ext cx="3019096"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B71E42"/>
                </a:solidFill>
                <a:effectLst>
                  <a:outerShdw blurRad="38100" dist="25400" dir="5400000" algn="ctr" rotWithShape="0">
                    <a:srgbClr val="6E747A">
                      <a:alpha val="43000"/>
                    </a:srgbClr>
                  </a:outerShdw>
                </a:effectLst>
                <a:uLnTx/>
                <a:uFillTx/>
                <a:latin typeface="Gill Sans MT" panose="020B0502020104020203"/>
                <a:ea typeface="+mn-ea"/>
                <a:cs typeface="+mn-cs"/>
              </a:rPr>
              <a:t>West Side</a:t>
            </a:r>
          </a:p>
        </p:txBody>
      </p:sp>
    </p:spTree>
    <p:extLst>
      <p:ext uri="{BB962C8B-B14F-4D97-AF65-F5344CB8AC3E}">
        <p14:creationId xmlns:p14="http://schemas.microsoft.com/office/powerpoint/2010/main" val="374543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2EB1-EFFB-491D-9562-1950516B1274}"/>
              </a:ext>
            </a:extLst>
          </p:cNvPr>
          <p:cNvSpPr>
            <a:spLocks noGrp="1"/>
          </p:cNvSpPr>
          <p:nvPr>
            <p:ph type="title"/>
          </p:nvPr>
        </p:nvSpPr>
        <p:spPr>
          <a:xfrm>
            <a:off x="450166" y="804519"/>
            <a:ext cx="11205053" cy="1049235"/>
          </a:xfrm>
        </p:spPr>
        <p:txBody>
          <a:bodyPr>
            <a:normAutofit/>
          </a:bodyPr>
          <a:lstStyle/>
          <a:p>
            <a:pPr algn="ctr"/>
            <a:r>
              <a:rPr lang="en-US" sz="4800" dirty="0"/>
              <a:t>Question 5</a:t>
            </a:r>
          </a:p>
        </p:txBody>
      </p:sp>
      <p:sp>
        <p:nvSpPr>
          <p:cNvPr id="3" name="Content Placeholder 2">
            <a:extLst>
              <a:ext uri="{FF2B5EF4-FFF2-40B4-BE49-F238E27FC236}">
                <a16:creationId xmlns:a16="http://schemas.microsoft.com/office/drawing/2014/main" id="{08FFD1F0-EC1E-469A-99C5-0148B7849BF0}"/>
              </a:ext>
            </a:extLst>
          </p:cNvPr>
          <p:cNvSpPr>
            <a:spLocks noGrp="1"/>
          </p:cNvSpPr>
          <p:nvPr>
            <p:ph idx="1"/>
          </p:nvPr>
        </p:nvSpPr>
        <p:spPr>
          <a:xfrm>
            <a:off x="275239" y="1797264"/>
            <a:ext cx="11641521" cy="4505061"/>
          </a:xfrm>
        </p:spPr>
        <p:txBody>
          <a:bodyPr wrap="square">
            <a:noAutofit/>
          </a:bodyPr>
          <a:lstStyle/>
          <a:p>
            <a:r>
              <a:rPr lang="en-US" sz="2200" dirty="0"/>
              <a:t>The recommendation of the B&amp;F committee is to obtain a 4.25%, 20 year loan from the Baptist Church Loan Corporation.  If my math is correct, after $100,000 down and rolling in the old note balance, the loan amount is $561,110.  But to pay $3,475 X 20 years = $834,000.  Then $834,000 - $561,110 = interest paid of $272,890.  This seems like a large amount to pay in interest (since the total interest is about 48.5% of the loan amount).  </a:t>
            </a:r>
          </a:p>
          <a:p>
            <a:pPr lvl="1"/>
            <a:r>
              <a:rPr lang="en-US" sz="2200" dirty="0"/>
              <a:t>Can a lower interest rate be obtained?  </a:t>
            </a:r>
          </a:p>
          <a:p>
            <a:pPr lvl="1"/>
            <a:r>
              <a:rPr lang="en-US" sz="2200" dirty="0"/>
              <a:t>Could a 15  year loan lower the interest paid, without significantly raising the monthly loan payment? </a:t>
            </a:r>
          </a:p>
          <a:p>
            <a:pPr lvl="1"/>
            <a:r>
              <a:rPr lang="en-US" sz="2200" dirty="0"/>
              <a:t>Maybe the committee has already considered these other alternatives, just asking the questions since I am in favor of this project</a:t>
            </a:r>
            <a:r>
              <a:rPr lang="en-US" sz="2300" dirty="0"/>
              <a:t>. </a:t>
            </a:r>
          </a:p>
        </p:txBody>
      </p:sp>
      <p:sp>
        <p:nvSpPr>
          <p:cNvPr id="4" name="Rectangle 3">
            <a:extLst>
              <a:ext uri="{FF2B5EF4-FFF2-40B4-BE49-F238E27FC236}">
                <a16:creationId xmlns:a16="http://schemas.microsoft.com/office/drawing/2014/main" id="{2DCD33EC-38F1-472A-84EF-905F35D8B678}"/>
              </a:ext>
            </a:extLst>
          </p:cNvPr>
          <p:cNvSpPr/>
          <p:nvPr/>
        </p:nvSpPr>
        <p:spPr>
          <a:xfrm>
            <a:off x="275239" y="5937147"/>
            <a:ext cx="1164152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Gill Sans MT" panose="020B0502020104020203"/>
                <a:ea typeface="+mn-ea"/>
                <a:cs typeface="+mn-cs"/>
              </a:rPr>
              <a:t>It’s Time To Improve Our Welcome!</a:t>
            </a:r>
          </a:p>
        </p:txBody>
      </p:sp>
    </p:spTree>
    <p:extLst>
      <p:ext uri="{BB962C8B-B14F-4D97-AF65-F5344CB8AC3E}">
        <p14:creationId xmlns:p14="http://schemas.microsoft.com/office/powerpoint/2010/main" val="348456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9E6A-DCA8-42E3-96AB-D5598A61B923}"/>
              </a:ext>
            </a:extLst>
          </p:cNvPr>
          <p:cNvSpPr>
            <a:spLocks noGrp="1"/>
          </p:cNvSpPr>
          <p:nvPr>
            <p:ph type="title"/>
          </p:nvPr>
        </p:nvSpPr>
        <p:spPr/>
        <p:txBody>
          <a:bodyPr>
            <a:normAutofit/>
          </a:bodyPr>
          <a:lstStyle/>
          <a:p>
            <a:pPr algn="ctr"/>
            <a:r>
              <a:rPr lang="en-US" sz="4800" dirty="0"/>
              <a:t>Answer – question 5</a:t>
            </a:r>
          </a:p>
        </p:txBody>
      </p:sp>
      <p:sp>
        <p:nvSpPr>
          <p:cNvPr id="3" name="Content Placeholder 2">
            <a:extLst>
              <a:ext uri="{FF2B5EF4-FFF2-40B4-BE49-F238E27FC236}">
                <a16:creationId xmlns:a16="http://schemas.microsoft.com/office/drawing/2014/main" id="{DFD87379-3BF4-4F5B-88CA-6C572507E33F}"/>
              </a:ext>
            </a:extLst>
          </p:cNvPr>
          <p:cNvSpPr>
            <a:spLocks noGrp="1"/>
          </p:cNvSpPr>
          <p:nvPr>
            <p:ph idx="1"/>
          </p:nvPr>
        </p:nvSpPr>
        <p:spPr>
          <a:xfrm>
            <a:off x="475957" y="1853754"/>
            <a:ext cx="11240086" cy="4321963"/>
          </a:xfrm>
        </p:spPr>
        <p:txBody>
          <a:bodyPr>
            <a:normAutofit/>
          </a:bodyPr>
          <a:lstStyle/>
          <a:p>
            <a:r>
              <a:rPr lang="en-US" sz="2100" b="1" dirty="0">
                <a:solidFill>
                  <a:schemeClr val="accent3">
                    <a:lumMod val="50000"/>
                  </a:schemeClr>
                </a:solidFill>
              </a:rPr>
              <a:t>Regarding obtaining a lower interest rate, Richard Adams, Executive Administrator, contacted several construction lending sources along with the BCLC with whom our current note is held.  In summary,  it was found that the going rates were either more or equal to the 4.25% offered by BCLC.  That fact and considering SOBC’s longstanding relationship with BCLC, the B&amp;F Committee chose BCLC.</a:t>
            </a:r>
          </a:p>
          <a:p>
            <a:r>
              <a:rPr lang="en-US" sz="2100" b="1" dirty="0">
                <a:solidFill>
                  <a:schemeClr val="accent3">
                    <a:lumMod val="50000"/>
                  </a:schemeClr>
                </a:solidFill>
              </a:rPr>
              <a:t>The B&amp;F Committee agrees that a shorter term note would be preferable.  As you noted a 20-year note monthly payment would be $3,475.  A 15-year note monthly payment would be $4,222.  While either payment would exceed our current note payment, the Committee felt that the 15-year note payments would place undue financial constraints on the mission and ministry of the church. </a:t>
            </a:r>
          </a:p>
          <a:p>
            <a:endParaRPr lang="en-US" sz="2100" dirty="0"/>
          </a:p>
        </p:txBody>
      </p:sp>
    </p:spTree>
    <p:extLst>
      <p:ext uri="{BB962C8B-B14F-4D97-AF65-F5344CB8AC3E}">
        <p14:creationId xmlns:p14="http://schemas.microsoft.com/office/powerpoint/2010/main" val="157773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C279-B551-4426-A230-C079BD4F6B25}"/>
              </a:ext>
            </a:extLst>
          </p:cNvPr>
          <p:cNvSpPr>
            <a:spLocks noGrp="1"/>
          </p:cNvSpPr>
          <p:nvPr>
            <p:ph type="title"/>
          </p:nvPr>
        </p:nvSpPr>
        <p:spPr/>
        <p:txBody>
          <a:bodyPr>
            <a:normAutofit/>
          </a:bodyPr>
          <a:lstStyle/>
          <a:p>
            <a:pPr algn="ctr"/>
            <a:r>
              <a:rPr lang="en-US" sz="4800" dirty="0"/>
              <a:t>Question 6</a:t>
            </a:r>
          </a:p>
        </p:txBody>
      </p:sp>
      <p:sp>
        <p:nvSpPr>
          <p:cNvPr id="3" name="Content Placeholder 2">
            <a:extLst>
              <a:ext uri="{FF2B5EF4-FFF2-40B4-BE49-F238E27FC236}">
                <a16:creationId xmlns:a16="http://schemas.microsoft.com/office/drawing/2014/main" id="{8938DBED-01F3-4246-80C9-B4EF0E7BA018}"/>
              </a:ext>
            </a:extLst>
          </p:cNvPr>
          <p:cNvSpPr>
            <a:spLocks noGrp="1"/>
          </p:cNvSpPr>
          <p:nvPr>
            <p:ph idx="1"/>
          </p:nvPr>
        </p:nvSpPr>
        <p:spPr>
          <a:xfrm>
            <a:off x="482991" y="1853754"/>
            <a:ext cx="11226018" cy="4037749"/>
          </a:xfrm>
        </p:spPr>
        <p:txBody>
          <a:bodyPr>
            <a:noAutofit/>
          </a:bodyPr>
          <a:lstStyle/>
          <a:p>
            <a:r>
              <a:rPr lang="en-US" sz="3200" dirty="0"/>
              <a:t>“Did the committee obtain from the budget and finance committee a detailed projection of budget income for the span of years above, especially related to the noted decrease in budget income the past several years which indicates a continued decline in said income and a possible time when projected income equals required spending which would necessitate radical adjustments and in such event a loan takes priority.”</a:t>
            </a:r>
          </a:p>
        </p:txBody>
      </p:sp>
      <p:sp>
        <p:nvSpPr>
          <p:cNvPr id="4" name="Rectangle 3">
            <a:extLst>
              <a:ext uri="{FF2B5EF4-FFF2-40B4-BE49-F238E27FC236}">
                <a16:creationId xmlns:a16="http://schemas.microsoft.com/office/drawing/2014/main" id="{B5392518-2926-416C-8019-C1F5367CA5BF}"/>
              </a:ext>
            </a:extLst>
          </p:cNvPr>
          <p:cNvSpPr/>
          <p:nvPr/>
        </p:nvSpPr>
        <p:spPr>
          <a:xfrm>
            <a:off x="2703444" y="5934670"/>
            <a:ext cx="686014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Gill Sans MT" panose="020B0502020104020203"/>
                <a:ea typeface="+mn-ea"/>
                <a:cs typeface="+mn-cs"/>
              </a:rPr>
              <a:t>Think Future SOBC!</a:t>
            </a:r>
          </a:p>
        </p:txBody>
      </p:sp>
    </p:spTree>
    <p:extLst>
      <p:ext uri="{BB962C8B-B14F-4D97-AF65-F5344CB8AC3E}">
        <p14:creationId xmlns:p14="http://schemas.microsoft.com/office/powerpoint/2010/main" val="284395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D7BB-3CE6-4A33-AD79-D8143C543E17}"/>
              </a:ext>
            </a:extLst>
          </p:cNvPr>
          <p:cNvSpPr>
            <a:spLocks noGrp="1"/>
          </p:cNvSpPr>
          <p:nvPr>
            <p:ph type="title"/>
          </p:nvPr>
        </p:nvSpPr>
        <p:spPr/>
        <p:txBody>
          <a:bodyPr>
            <a:normAutofit/>
          </a:bodyPr>
          <a:lstStyle/>
          <a:p>
            <a:pPr algn="ctr"/>
            <a:r>
              <a:rPr lang="en-US" sz="4800" dirty="0"/>
              <a:t>Answer – question 6</a:t>
            </a:r>
          </a:p>
        </p:txBody>
      </p:sp>
      <p:sp>
        <p:nvSpPr>
          <p:cNvPr id="3" name="Content Placeholder 2">
            <a:extLst>
              <a:ext uri="{FF2B5EF4-FFF2-40B4-BE49-F238E27FC236}">
                <a16:creationId xmlns:a16="http://schemas.microsoft.com/office/drawing/2014/main" id="{A16244F2-4DB1-4AF1-9FB7-5C0513F567D6}"/>
              </a:ext>
            </a:extLst>
          </p:cNvPr>
          <p:cNvSpPr>
            <a:spLocks noGrp="1"/>
          </p:cNvSpPr>
          <p:nvPr>
            <p:ph idx="1"/>
          </p:nvPr>
        </p:nvSpPr>
        <p:spPr>
          <a:xfrm>
            <a:off x="365761" y="1853754"/>
            <a:ext cx="11394830" cy="4392301"/>
          </a:xfrm>
        </p:spPr>
        <p:txBody>
          <a:bodyPr>
            <a:normAutofit/>
          </a:bodyPr>
          <a:lstStyle/>
          <a:p>
            <a:r>
              <a:rPr lang="en-US" sz="2400" b="1" dirty="0">
                <a:solidFill>
                  <a:schemeClr val="accent3">
                    <a:lumMod val="50000"/>
                  </a:schemeClr>
                </a:solidFill>
              </a:rPr>
              <a:t>Beyond having an overall familiarity with the historical giving pattern of  the church, the B&amp;F Committee made no formal attempt to project budget income.  While it is true that for several years giving levels did drop, but in calendar 2017 and 2018 they have stabilized.  In fact, calendar 2018 giving increasing from that of calendar 2017.  In all those years, God has provided.  In addition staff and operating committees have been very effectively controlling costs.  In all that time, the Committee has not had to use cash reserves to subsidize operations.  The Committee currently believes that, as has been experienced many times in SOBC’s history, that God WILL provide.</a:t>
            </a:r>
          </a:p>
          <a:p>
            <a:endParaRPr lang="en-US" dirty="0"/>
          </a:p>
        </p:txBody>
      </p:sp>
    </p:spTree>
    <p:extLst>
      <p:ext uri="{BB962C8B-B14F-4D97-AF65-F5344CB8AC3E}">
        <p14:creationId xmlns:p14="http://schemas.microsoft.com/office/powerpoint/2010/main" val="350288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C430-E8BF-49B4-8FE0-F8CD62AB78B1}"/>
              </a:ext>
            </a:extLst>
          </p:cNvPr>
          <p:cNvSpPr>
            <a:spLocks noGrp="1"/>
          </p:cNvSpPr>
          <p:nvPr>
            <p:ph type="title"/>
          </p:nvPr>
        </p:nvSpPr>
        <p:spPr/>
        <p:txBody>
          <a:bodyPr>
            <a:normAutofit/>
          </a:bodyPr>
          <a:lstStyle/>
          <a:p>
            <a:pPr algn="ctr"/>
            <a:r>
              <a:rPr lang="en-US" sz="4800" dirty="0"/>
              <a:t>Question 7</a:t>
            </a:r>
          </a:p>
        </p:txBody>
      </p:sp>
      <p:sp>
        <p:nvSpPr>
          <p:cNvPr id="3" name="Content Placeholder 2">
            <a:extLst>
              <a:ext uri="{FF2B5EF4-FFF2-40B4-BE49-F238E27FC236}">
                <a16:creationId xmlns:a16="http://schemas.microsoft.com/office/drawing/2014/main" id="{C73794C2-9894-47B2-A934-1E59D8A5E3DC}"/>
              </a:ext>
            </a:extLst>
          </p:cNvPr>
          <p:cNvSpPr>
            <a:spLocks noGrp="1"/>
          </p:cNvSpPr>
          <p:nvPr>
            <p:ph idx="1"/>
          </p:nvPr>
        </p:nvSpPr>
        <p:spPr>
          <a:xfrm>
            <a:off x="518160" y="1853754"/>
            <a:ext cx="11155680" cy="4392301"/>
          </a:xfrm>
        </p:spPr>
        <p:txBody>
          <a:bodyPr>
            <a:noAutofit/>
          </a:bodyPr>
          <a:lstStyle/>
          <a:p>
            <a:r>
              <a:rPr lang="en-US" sz="2500" dirty="0"/>
              <a:t>“Can we pay the debt quickly?  Twenty years is a long time and in a recent informal survey of giving by SOBC members showed that over 50% of the budget was being given by our senior group!  Will debt and declining gifts be a good thing or create problems?”</a:t>
            </a:r>
          </a:p>
          <a:p>
            <a:r>
              <a:rPr lang="en-US" sz="2500" b="1" dirty="0">
                <a:solidFill>
                  <a:schemeClr val="accent3">
                    <a:lumMod val="50000"/>
                  </a:schemeClr>
                </a:solidFill>
              </a:rPr>
              <a:t>ANSWER:  While it is the B&amp;F Committee’s goal to pay off debt as soon as possible </a:t>
            </a:r>
            <a:r>
              <a:rPr lang="en-US" sz="2500" b="1" u="sng" dirty="0">
                <a:solidFill>
                  <a:schemeClr val="accent3">
                    <a:lumMod val="50000"/>
                  </a:schemeClr>
                </a:solidFill>
              </a:rPr>
              <a:t>and</a:t>
            </a:r>
            <a:r>
              <a:rPr lang="en-US" sz="2500" b="1" dirty="0">
                <a:solidFill>
                  <a:schemeClr val="accent3">
                    <a:lumMod val="50000"/>
                  </a:schemeClr>
                </a:solidFill>
              </a:rPr>
              <a:t> practicable, the Committee conservatively believes that may not happen.  The Committee is well aware of the risk that giving may decline, but there is also the possibility of future growth.    </a:t>
            </a:r>
          </a:p>
        </p:txBody>
      </p:sp>
      <p:sp>
        <p:nvSpPr>
          <p:cNvPr id="4" name="Rectangle 3">
            <a:extLst>
              <a:ext uri="{FF2B5EF4-FFF2-40B4-BE49-F238E27FC236}">
                <a16:creationId xmlns:a16="http://schemas.microsoft.com/office/drawing/2014/main" id="{E87BE51B-1D05-4783-B07B-DD0193DD7004}"/>
              </a:ext>
            </a:extLst>
          </p:cNvPr>
          <p:cNvSpPr/>
          <p:nvPr/>
        </p:nvSpPr>
        <p:spPr>
          <a:xfrm>
            <a:off x="3071705" y="5934670"/>
            <a:ext cx="617989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Gill Sans MT" panose="020B0502020104020203"/>
                <a:ea typeface="+mn-ea"/>
                <a:cs typeface="+mn-cs"/>
              </a:rPr>
              <a:t>To Invest Eternally</a:t>
            </a:r>
          </a:p>
        </p:txBody>
      </p:sp>
    </p:spTree>
    <p:extLst>
      <p:ext uri="{BB962C8B-B14F-4D97-AF65-F5344CB8AC3E}">
        <p14:creationId xmlns:p14="http://schemas.microsoft.com/office/powerpoint/2010/main" val="369755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D67E-F9AA-40B3-8949-6505708D85ED}"/>
              </a:ext>
            </a:extLst>
          </p:cNvPr>
          <p:cNvSpPr>
            <a:spLocks noGrp="1"/>
          </p:cNvSpPr>
          <p:nvPr>
            <p:ph type="title"/>
          </p:nvPr>
        </p:nvSpPr>
        <p:spPr/>
        <p:txBody>
          <a:bodyPr>
            <a:normAutofit/>
          </a:bodyPr>
          <a:lstStyle/>
          <a:p>
            <a:pPr algn="ctr"/>
            <a:r>
              <a:rPr lang="en-US" sz="4800" dirty="0"/>
              <a:t>Question 8</a:t>
            </a:r>
          </a:p>
        </p:txBody>
      </p:sp>
      <p:sp>
        <p:nvSpPr>
          <p:cNvPr id="3" name="Content Placeholder 2">
            <a:extLst>
              <a:ext uri="{FF2B5EF4-FFF2-40B4-BE49-F238E27FC236}">
                <a16:creationId xmlns:a16="http://schemas.microsoft.com/office/drawing/2014/main" id="{723F9008-8CF5-4A61-9322-C286860A600F}"/>
              </a:ext>
            </a:extLst>
          </p:cNvPr>
          <p:cNvSpPr>
            <a:spLocks noGrp="1"/>
          </p:cNvSpPr>
          <p:nvPr>
            <p:ph idx="1"/>
          </p:nvPr>
        </p:nvSpPr>
        <p:spPr>
          <a:xfrm>
            <a:off x="447821" y="1853754"/>
            <a:ext cx="11296357" cy="4336031"/>
          </a:xfrm>
        </p:spPr>
        <p:txBody>
          <a:bodyPr>
            <a:normAutofit/>
          </a:bodyPr>
          <a:lstStyle/>
          <a:p>
            <a:r>
              <a:rPr lang="en-US" sz="2300" dirty="0"/>
              <a:t>“What will be the budgetary impact?  </a:t>
            </a:r>
          </a:p>
          <a:p>
            <a:r>
              <a:rPr lang="en-US" sz="2300" dirty="0"/>
              <a:t>Will this 20 year debt cause us to be on the financial edge in current or later years?</a:t>
            </a:r>
          </a:p>
          <a:p>
            <a:r>
              <a:rPr lang="en-US" sz="2300" dirty="0"/>
              <a:t>Will we need to reduce ministry budgets to make payments?</a:t>
            </a:r>
          </a:p>
          <a:p>
            <a:r>
              <a:rPr lang="en-US" sz="2300" dirty="0"/>
              <a:t>As we have already been told adjustments have been required from ministry budgets to meet the declining income.”</a:t>
            </a:r>
          </a:p>
          <a:p>
            <a:r>
              <a:rPr lang="en-US" sz="2300" b="1" dirty="0">
                <a:solidFill>
                  <a:schemeClr val="accent3">
                    <a:lumMod val="50000"/>
                  </a:schemeClr>
                </a:solidFill>
              </a:rPr>
              <a:t>ANSWER:  The B&amp;F Committee believes that at SOBC’s current giving level, along with the sound fiscal management currently being experienced that the project cost will not significantly impair the ministry programs of the church.</a:t>
            </a:r>
          </a:p>
        </p:txBody>
      </p:sp>
      <p:sp>
        <p:nvSpPr>
          <p:cNvPr id="4" name="Rectangle 3">
            <a:extLst>
              <a:ext uri="{FF2B5EF4-FFF2-40B4-BE49-F238E27FC236}">
                <a16:creationId xmlns:a16="http://schemas.microsoft.com/office/drawing/2014/main" id="{9D6054AB-2463-453C-B983-48267F9FBA43}"/>
              </a:ext>
            </a:extLst>
          </p:cNvPr>
          <p:cNvSpPr/>
          <p:nvPr/>
        </p:nvSpPr>
        <p:spPr>
          <a:xfrm>
            <a:off x="1834061" y="5934670"/>
            <a:ext cx="883831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Gill Sans MT" panose="020B0502020104020203"/>
                <a:ea typeface="+mn-ea"/>
                <a:cs typeface="+mn-cs"/>
              </a:rPr>
              <a:t>Enhancing God’s Kingdom!</a:t>
            </a:r>
          </a:p>
        </p:txBody>
      </p:sp>
    </p:spTree>
    <p:extLst>
      <p:ext uri="{BB962C8B-B14F-4D97-AF65-F5344CB8AC3E}">
        <p14:creationId xmlns:p14="http://schemas.microsoft.com/office/powerpoint/2010/main" val="379293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CFC9-9A46-4481-ABF6-E72920EFAF0D}"/>
              </a:ext>
            </a:extLst>
          </p:cNvPr>
          <p:cNvSpPr>
            <a:spLocks noGrp="1"/>
          </p:cNvSpPr>
          <p:nvPr>
            <p:ph type="title"/>
          </p:nvPr>
        </p:nvSpPr>
        <p:spPr/>
        <p:txBody>
          <a:bodyPr>
            <a:normAutofit/>
          </a:bodyPr>
          <a:lstStyle/>
          <a:p>
            <a:pPr algn="ctr"/>
            <a:r>
              <a:rPr lang="en-US" sz="4800" dirty="0"/>
              <a:t>Question 9</a:t>
            </a:r>
          </a:p>
        </p:txBody>
      </p:sp>
      <p:sp>
        <p:nvSpPr>
          <p:cNvPr id="3" name="Content Placeholder 2">
            <a:extLst>
              <a:ext uri="{FF2B5EF4-FFF2-40B4-BE49-F238E27FC236}">
                <a16:creationId xmlns:a16="http://schemas.microsoft.com/office/drawing/2014/main" id="{52E5C08D-4197-4AD6-B743-01133617592C}"/>
              </a:ext>
            </a:extLst>
          </p:cNvPr>
          <p:cNvSpPr>
            <a:spLocks noGrp="1"/>
          </p:cNvSpPr>
          <p:nvPr>
            <p:ph idx="1"/>
          </p:nvPr>
        </p:nvSpPr>
        <p:spPr>
          <a:xfrm>
            <a:off x="349348" y="1930177"/>
            <a:ext cx="11493304" cy="4532978"/>
          </a:xfrm>
        </p:spPr>
        <p:txBody>
          <a:bodyPr>
            <a:noAutofit/>
          </a:bodyPr>
          <a:lstStyle/>
          <a:p>
            <a:pPr>
              <a:buFontTx/>
              <a:buChar char="-"/>
            </a:pPr>
            <a:r>
              <a:rPr lang="en-US" sz="2200" dirty="0"/>
              <a:t>“ What are our other options?  Should debt be our first resort.  It may be easier, but that doesn’t mean it’s wiser.  Should we perhaps look further at options.  While debt is not necessarily a sin, it can be a burden, and we should be fully aware there are consequences of debt.”</a:t>
            </a:r>
          </a:p>
          <a:p>
            <a:pPr>
              <a:buFontTx/>
              <a:buChar char="-"/>
            </a:pPr>
            <a:r>
              <a:rPr lang="en-US" sz="2200" b="1" dirty="0">
                <a:solidFill>
                  <a:schemeClr val="accent3">
                    <a:lumMod val="50000"/>
                  </a:schemeClr>
                </a:solidFill>
              </a:rPr>
              <a:t>ANSWER:  Regarding options, the cheapest option, </a:t>
            </a:r>
            <a:r>
              <a:rPr lang="en-US" sz="2200" b="1" u="sng" dirty="0">
                <a:solidFill>
                  <a:schemeClr val="accent3">
                    <a:lumMod val="50000"/>
                  </a:schemeClr>
                </a:solidFill>
              </a:rPr>
              <a:t>in the short run</a:t>
            </a:r>
            <a:r>
              <a:rPr lang="en-US" sz="2200" b="1" dirty="0">
                <a:solidFill>
                  <a:schemeClr val="accent3">
                    <a:lumMod val="50000"/>
                  </a:schemeClr>
                </a:solidFill>
              </a:rPr>
              <a:t>, would be to not do anything.  The B&amp;F Committee concurs with the Building Oversight Committee that would not be best.  Another option would be for the church to raise all the funds up front and avoid debt.  While that would be honorable and preferable, the B&amp;F Committee believes that is not practical, maybe not even possible.  That being said, the Committee sees no alternative to debt if the project is to be done.</a:t>
            </a:r>
          </a:p>
        </p:txBody>
      </p:sp>
      <p:sp>
        <p:nvSpPr>
          <p:cNvPr id="4" name="Rectangle 3">
            <a:extLst>
              <a:ext uri="{FF2B5EF4-FFF2-40B4-BE49-F238E27FC236}">
                <a16:creationId xmlns:a16="http://schemas.microsoft.com/office/drawing/2014/main" id="{9C201600-93A0-46F5-98F8-3CEB607A9455}"/>
              </a:ext>
            </a:extLst>
          </p:cNvPr>
          <p:cNvSpPr/>
          <p:nvPr/>
        </p:nvSpPr>
        <p:spPr>
          <a:xfrm>
            <a:off x="536273" y="6053481"/>
            <a:ext cx="11119454"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86EA6"/>
                  </a:outerShdw>
                </a:effectLst>
                <a:uLnTx/>
                <a:uFillTx/>
                <a:latin typeface="Gill Sans MT" panose="020B0502020104020203"/>
                <a:ea typeface="+mn-ea"/>
                <a:cs typeface="+mn-cs"/>
              </a:rPr>
              <a:t>To Improve Access:  Physically Challenged</a:t>
            </a:r>
          </a:p>
        </p:txBody>
      </p:sp>
    </p:spTree>
    <p:extLst>
      <p:ext uri="{BB962C8B-B14F-4D97-AF65-F5344CB8AC3E}">
        <p14:creationId xmlns:p14="http://schemas.microsoft.com/office/powerpoint/2010/main" val="375672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4570-15CF-4ADA-A1E0-6A392E8BD85E}"/>
              </a:ext>
            </a:extLst>
          </p:cNvPr>
          <p:cNvSpPr>
            <a:spLocks noGrp="1"/>
          </p:cNvSpPr>
          <p:nvPr>
            <p:ph type="title"/>
          </p:nvPr>
        </p:nvSpPr>
        <p:spPr/>
        <p:txBody>
          <a:bodyPr>
            <a:normAutofit/>
          </a:bodyPr>
          <a:lstStyle/>
          <a:p>
            <a:pPr algn="ctr"/>
            <a:r>
              <a:rPr lang="en-US" sz="4800" dirty="0"/>
              <a:t>Absentee Voting</a:t>
            </a:r>
          </a:p>
        </p:txBody>
      </p:sp>
      <p:sp>
        <p:nvSpPr>
          <p:cNvPr id="3" name="Content Placeholder 2">
            <a:extLst>
              <a:ext uri="{FF2B5EF4-FFF2-40B4-BE49-F238E27FC236}">
                <a16:creationId xmlns:a16="http://schemas.microsoft.com/office/drawing/2014/main" id="{326DBB53-E779-45CA-B45A-9ADBE5950307}"/>
              </a:ext>
            </a:extLst>
          </p:cNvPr>
          <p:cNvSpPr>
            <a:spLocks noGrp="1"/>
          </p:cNvSpPr>
          <p:nvPr>
            <p:ph idx="1"/>
          </p:nvPr>
        </p:nvSpPr>
        <p:spPr>
          <a:xfrm>
            <a:off x="402006" y="1853754"/>
            <a:ext cx="11387987" cy="4380693"/>
          </a:xfrm>
        </p:spPr>
        <p:txBody>
          <a:bodyPr>
            <a:noAutofit/>
          </a:bodyPr>
          <a:lstStyle/>
          <a:p>
            <a:r>
              <a:rPr lang="en-US" sz="1800" dirty="0"/>
              <a:t>Absentee voting is only allowed on major building projects.</a:t>
            </a:r>
          </a:p>
          <a:p>
            <a:r>
              <a:rPr lang="en-US" sz="1800" dirty="0"/>
              <a:t>Absentee ballots will be available at the church office three (3) weeks prior to the church wide vote.</a:t>
            </a:r>
          </a:p>
          <a:p>
            <a:r>
              <a:rPr lang="en-US" sz="1800" dirty="0"/>
              <a:t>Absentee ballots will be numbered and only the numbered ballots will be deemed legal ballots.</a:t>
            </a:r>
          </a:p>
          <a:p>
            <a:r>
              <a:rPr lang="en-US" sz="1800" dirty="0"/>
              <a:t>The church member wishing to cast an absentee ballot must sign for the ballot to receive the numbered ballot.</a:t>
            </a:r>
          </a:p>
          <a:p>
            <a:r>
              <a:rPr lang="en-US" sz="1800" dirty="0"/>
              <a:t>All absentee ballots will be cast at the church prior to the church wide vote.</a:t>
            </a:r>
          </a:p>
          <a:p>
            <a:r>
              <a:rPr lang="en-US" sz="1800" dirty="0"/>
              <a:t>Homebound members may request a staff member bring a ballot to them and cast it at home with the staff member.</a:t>
            </a:r>
          </a:p>
          <a:p>
            <a:r>
              <a:rPr lang="en-US" sz="1800" dirty="0"/>
              <a:t>Absentee ballots may not be copied or duplicated.</a:t>
            </a:r>
          </a:p>
          <a:p>
            <a:r>
              <a:rPr lang="en-US" sz="1800" dirty="0"/>
              <a:t>Absentee ballots will be kept by the Church Secretary, in a sealed envelope, prior to the church wide vote.</a:t>
            </a:r>
          </a:p>
          <a:p>
            <a:r>
              <a:rPr lang="en-US" sz="1800" dirty="0"/>
              <a:t>Any ballots received after the church wide vote will be disregarded.</a:t>
            </a:r>
          </a:p>
        </p:txBody>
      </p:sp>
    </p:spTree>
    <p:extLst>
      <p:ext uri="{BB962C8B-B14F-4D97-AF65-F5344CB8AC3E}">
        <p14:creationId xmlns:p14="http://schemas.microsoft.com/office/powerpoint/2010/main" val="44980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164440-2A1F-4BE2-A0C3-2B2FA2E200E8}"/>
              </a:ext>
            </a:extLst>
          </p:cNvPr>
          <p:cNvSpPr>
            <a:spLocks noGrp="1"/>
          </p:cNvSpPr>
          <p:nvPr>
            <p:ph idx="4294967295"/>
          </p:nvPr>
        </p:nvSpPr>
        <p:spPr>
          <a:xfrm>
            <a:off x="1293811" y="383855"/>
            <a:ext cx="9604375" cy="3449638"/>
          </a:xfrm>
        </p:spPr>
        <p:txBody>
          <a:bodyPr>
            <a:normAutofit/>
          </a:bodyPr>
          <a:lstStyle/>
          <a:p>
            <a:r>
              <a:rPr lang="en-US" sz="4400" dirty="0"/>
              <a:t>TIME TO OPEN UP FOR QUESTIONS!</a:t>
            </a:r>
          </a:p>
          <a:p>
            <a:endParaRPr lang="en-US" sz="4400" dirty="0"/>
          </a:p>
        </p:txBody>
      </p:sp>
      <p:sp>
        <p:nvSpPr>
          <p:cNvPr id="6" name="TextBox 5">
            <a:extLst>
              <a:ext uri="{FF2B5EF4-FFF2-40B4-BE49-F238E27FC236}">
                <a16:creationId xmlns:a16="http://schemas.microsoft.com/office/drawing/2014/main" id="{340D4BD5-814C-44B9-8C0A-030B59E003F2}"/>
              </a:ext>
            </a:extLst>
          </p:cNvPr>
          <p:cNvSpPr txBox="1"/>
          <p:nvPr/>
        </p:nvSpPr>
        <p:spPr>
          <a:xfrm>
            <a:off x="3926261" y="6785954"/>
            <a:ext cx="3881308" cy="230832"/>
          </a:xfrm>
          <a:prstGeom prst="rect">
            <a:avLst/>
          </a:prstGeom>
          <a:noFill/>
        </p:spPr>
        <p:txBody>
          <a:bodyPr wrap="square" rtlCol="0">
            <a:spAutoFit/>
          </a:bodyPr>
          <a:lstStyle/>
          <a:p>
            <a:r>
              <a:rPr lang="en-US" sz="900">
                <a:hlinkClick r:id="rId3" tooltip="http://fabiusmaximus.com/2012/12/31/internet-communities-47427/"/>
              </a:rPr>
              <a:t>This Photo</a:t>
            </a:r>
            <a:r>
              <a:rPr lang="en-US" sz="900"/>
              <a:t> by Unknown Author is licensed under </a:t>
            </a:r>
            <a:r>
              <a:rPr lang="en-US" sz="900">
                <a:hlinkClick r:id="rId4" tooltip="https://creativecommons.org/licenses/by/3.0/"/>
              </a:rPr>
              <a:t>CC BY</a:t>
            </a:r>
            <a:endParaRPr lang="en-US" sz="900"/>
          </a:p>
        </p:txBody>
      </p:sp>
      <p:pic>
        <p:nvPicPr>
          <p:cNvPr id="11" name="Picture 10">
            <a:extLst>
              <a:ext uri="{FF2B5EF4-FFF2-40B4-BE49-F238E27FC236}">
                <a16:creationId xmlns:a16="http://schemas.microsoft.com/office/drawing/2014/main" id="{8D8D9063-3E7E-47E0-B9B6-B0A80924A28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51253" y="1716258"/>
            <a:ext cx="4431323" cy="3826412"/>
          </a:xfrm>
          <a:prstGeom prst="rect">
            <a:avLst/>
          </a:prstGeom>
        </p:spPr>
      </p:pic>
    </p:spTree>
    <p:extLst>
      <p:ext uri="{BB962C8B-B14F-4D97-AF65-F5344CB8AC3E}">
        <p14:creationId xmlns:p14="http://schemas.microsoft.com/office/powerpoint/2010/main" val="4218774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95B6-6248-4B54-BA15-5C8CA57474D4}"/>
              </a:ext>
            </a:extLst>
          </p:cNvPr>
          <p:cNvSpPr>
            <a:spLocks noGrp="1"/>
          </p:cNvSpPr>
          <p:nvPr>
            <p:ph type="title"/>
          </p:nvPr>
        </p:nvSpPr>
        <p:spPr/>
        <p:txBody>
          <a:bodyPr>
            <a:normAutofit/>
          </a:bodyPr>
          <a:lstStyle/>
          <a:p>
            <a:pPr algn="ctr"/>
            <a:r>
              <a:rPr lang="en-US" sz="4800" dirty="0"/>
              <a:t>Next Steps</a:t>
            </a:r>
          </a:p>
        </p:txBody>
      </p:sp>
      <p:sp>
        <p:nvSpPr>
          <p:cNvPr id="3" name="Content Placeholder 2">
            <a:extLst>
              <a:ext uri="{FF2B5EF4-FFF2-40B4-BE49-F238E27FC236}">
                <a16:creationId xmlns:a16="http://schemas.microsoft.com/office/drawing/2014/main" id="{A6C98AB4-8A45-49A0-80DD-7F043E873631}"/>
              </a:ext>
            </a:extLst>
          </p:cNvPr>
          <p:cNvSpPr>
            <a:spLocks noGrp="1"/>
          </p:cNvSpPr>
          <p:nvPr>
            <p:ph idx="1"/>
          </p:nvPr>
        </p:nvSpPr>
        <p:spPr/>
        <p:txBody>
          <a:bodyPr>
            <a:normAutofit fontScale="92500" lnSpcReduction="10000"/>
          </a:bodyPr>
          <a:lstStyle/>
          <a:p>
            <a:r>
              <a:rPr lang="en-US" sz="4800" dirty="0"/>
              <a:t>VOTE!</a:t>
            </a:r>
          </a:p>
          <a:p>
            <a:r>
              <a:rPr lang="en-US" sz="4800" dirty="0"/>
              <a:t>Sunday,  December 2</a:t>
            </a:r>
            <a:r>
              <a:rPr lang="en-US" sz="4800" baseline="30000" dirty="0"/>
              <a:t>nd</a:t>
            </a:r>
            <a:endParaRPr lang="en-US" sz="4800" dirty="0"/>
          </a:p>
          <a:p>
            <a:r>
              <a:rPr lang="en-US" sz="4800" dirty="0"/>
              <a:t>As a part of the Quarterly Business meeting held immediately after service.</a:t>
            </a:r>
          </a:p>
        </p:txBody>
      </p:sp>
    </p:spTree>
    <p:extLst>
      <p:ext uri="{BB962C8B-B14F-4D97-AF65-F5344CB8AC3E}">
        <p14:creationId xmlns:p14="http://schemas.microsoft.com/office/powerpoint/2010/main" val="206449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F37716-2006-4986-9402-BC41C27F6805}"/>
              </a:ext>
            </a:extLst>
          </p:cNvPr>
          <p:cNvPicPr>
            <a:picLocks noChangeAspect="1"/>
          </p:cNvPicPr>
          <p:nvPr/>
        </p:nvPicPr>
        <p:blipFill>
          <a:blip r:embed="rId3"/>
          <a:stretch>
            <a:fillRect/>
          </a:stretch>
        </p:blipFill>
        <p:spPr>
          <a:xfrm>
            <a:off x="196949" y="253218"/>
            <a:ext cx="11802794" cy="6457071"/>
          </a:xfrm>
          <a:prstGeom prst="rect">
            <a:avLst/>
          </a:prstGeom>
        </p:spPr>
      </p:pic>
      <p:sp>
        <p:nvSpPr>
          <p:cNvPr id="4" name="Rectangle 3">
            <a:extLst>
              <a:ext uri="{FF2B5EF4-FFF2-40B4-BE49-F238E27FC236}">
                <a16:creationId xmlns:a16="http://schemas.microsoft.com/office/drawing/2014/main" id="{D683E85D-4559-4F31-B2BF-8832C6672B3D}"/>
              </a:ext>
            </a:extLst>
          </p:cNvPr>
          <p:cNvSpPr/>
          <p:nvPr/>
        </p:nvSpPr>
        <p:spPr>
          <a:xfrm>
            <a:off x="8795848" y="288387"/>
            <a:ext cx="266932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B71E42"/>
                </a:solidFill>
                <a:effectLst>
                  <a:outerShdw blurRad="38100" dist="25400" dir="5400000" algn="ctr" rotWithShape="0">
                    <a:srgbClr val="6E747A">
                      <a:alpha val="43000"/>
                    </a:srgbClr>
                  </a:outerShdw>
                </a:effectLst>
                <a:uLnTx/>
                <a:uFillTx/>
                <a:latin typeface="Gill Sans MT" panose="020B0502020104020203"/>
                <a:ea typeface="+mn-ea"/>
                <a:cs typeface="+mn-cs"/>
              </a:rPr>
              <a:t>East Side</a:t>
            </a:r>
          </a:p>
        </p:txBody>
      </p:sp>
    </p:spTree>
    <p:extLst>
      <p:ext uri="{BB962C8B-B14F-4D97-AF65-F5344CB8AC3E}">
        <p14:creationId xmlns:p14="http://schemas.microsoft.com/office/powerpoint/2010/main" val="65703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9656-47FD-4B07-AB4F-26FE05D5C320}"/>
              </a:ext>
            </a:extLst>
          </p:cNvPr>
          <p:cNvSpPr>
            <a:spLocks noGrp="1"/>
          </p:cNvSpPr>
          <p:nvPr>
            <p:ph type="title"/>
          </p:nvPr>
        </p:nvSpPr>
        <p:spPr/>
        <p:txBody>
          <a:bodyPr>
            <a:normAutofit/>
          </a:bodyPr>
          <a:lstStyle/>
          <a:p>
            <a:pPr algn="ctr"/>
            <a:r>
              <a:rPr lang="en-US" sz="4800" dirty="0"/>
              <a:t>Please remember…….</a:t>
            </a:r>
          </a:p>
        </p:txBody>
      </p:sp>
      <p:sp>
        <p:nvSpPr>
          <p:cNvPr id="3" name="Content Placeholder 2">
            <a:extLst>
              <a:ext uri="{FF2B5EF4-FFF2-40B4-BE49-F238E27FC236}">
                <a16:creationId xmlns:a16="http://schemas.microsoft.com/office/drawing/2014/main" id="{C0128B6C-3A1E-4572-BFC9-777E19522E70}"/>
              </a:ext>
            </a:extLst>
          </p:cNvPr>
          <p:cNvSpPr>
            <a:spLocks noGrp="1"/>
          </p:cNvSpPr>
          <p:nvPr>
            <p:ph idx="1"/>
          </p:nvPr>
        </p:nvSpPr>
        <p:spPr>
          <a:xfrm>
            <a:off x="520506" y="1853754"/>
            <a:ext cx="11113476" cy="4199727"/>
          </a:xfrm>
        </p:spPr>
        <p:txBody>
          <a:bodyPr>
            <a:normAutofit/>
          </a:bodyPr>
          <a:lstStyle/>
          <a:p>
            <a:r>
              <a:rPr lang="en-US" sz="2400" dirty="0"/>
              <a:t>The purpose of this project is mainly to support our current congregation’s ability to use our facility.   </a:t>
            </a:r>
          </a:p>
          <a:p>
            <a:r>
              <a:rPr lang="en-US" sz="2400" dirty="0"/>
              <a:t>We have never defaulted on a loan in the 60 year history of this church.</a:t>
            </a:r>
          </a:p>
          <a:p>
            <a:r>
              <a:rPr lang="en-US" sz="2400" dirty="0"/>
              <a:t>It has been 35 years since we have made a significant improvement to our facility. </a:t>
            </a:r>
          </a:p>
          <a:p>
            <a:r>
              <a:rPr lang="en-US" sz="2400" dirty="0"/>
              <a:t>We as a Church Family need to pull together and support this project.  </a:t>
            </a:r>
          </a:p>
          <a:p>
            <a:r>
              <a:rPr lang="en-US" sz="3200" b="1" dirty="0">
                <a:solidFill>
                  <a:schemeClr val="accent3">
                    <a:lumMod val="50000"/>
                  </a:schemeClr>
                </a:solidFill>
              </a:rPr>
              <a:t>We can maintain the current monthly debt payment </a:t>
            </a:r>
            <a:r>
              <a:rPr lang="en-US" sz="3200" b="1" u="sng" dirty="0">
                <a:solidFill>
                  <a:schemeClr val="accent3">
                    <a:lumMod val="50000"/>
                  </a:schemeClr>
                </a:solidFill>
              </a:rPr>
              <a:t>IF</a:t>
            </a:r>
            <a:r>
              <a:rPr lang="en-US" sz="3200" b="1" dirty="0">
                <a:solidFill>
                  <a:schemeClr val="accent3">
                    <a:lumMod val="50000"/>
                  </a:schemeClr>
                </a:solidFill>
              </a:rPr>
              <a:t> 250 giving units tithe an additional </a:t>
            </a:r>
            <a:r>
              <a:rPr lang="en-US" sz="3200" b="1" u="sng" dirty="0">
                <a:solidFill>
                  <a:schemeClr val="accent3">
                    <a:lumMod val="50000"/>
                  </a:schemeClr>
                </a:solidFill>
              </a:rPr>
              <a:t>$3 per month</a:t>
            </a:r>
            <a:r>
              <a:rPr lang="en-US" sz="3200" b="1" dirty="0">
                <a:solidFill>
                  <a:schemeClr val="accent3">
                    <a:lumMod val="50000"/>
                  </a:schemeClr>
                </a:solidFill>
              </a:rPr>
              <a:t>.</a:t>
            </a:r>
          </a:p>
          <a:p>
            <a:endParaRPr lang="en-US" dirty="0"/>
          </a:p>
        </p:txBody>
      </p:sp>
      <p:sp>
        <p:nvSpPr>
          <p:cNvPr id="4" name="Rectangle 3">
            <a:extLst>
              <a:ext uri="{FF2B5EF4-FFF2-40B4-BE49-F238E27FC236}">
                <a16:creationId xmlns:a16="http://schemas.microsoft.com/office/drawing/2014/main" id="{238B92C8-1F68-4279-A4FA-D8DCA155B072}"/>
              </a:ext>
            </a:extLst>
          </p:cNvPr>
          <p:cNvSpPr/>
          <p:nvPr/>
        </p:nvSpPr>
        <p:spPr>
          <a:xfrm>
            <a:off x="4804587" y="6053481"/>
            <a:ext cx="2582823" cy="769441"/>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It’s Time!</a:t>
            </a:r>
          </a:p>
        </p:txBody>
      </p:sp>
    </p:spTree>
    <p:extLst>
      <p:ext uri="{BB962C8B-B14F-4D97-AF65-F5344CB8AC3E}">
        <p14:creationId xmlns:p14="http://schemas.microsoft.com/office/powerpoint/2010/main" val="133938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A66D3A-ACDE-4889-9075-91F48CAD49DF}"/>
              </a:ext>
            </a:extLst>
          </p:cNvPr>
          <p:cNvPicPr>
            <a:picLocks noChangeAspect="1"/>
          </p:cNvPicPr>
          <p:nvPr/>
        </p:nvPicPr>
        <p:blipFill>
          <a:blip r:embed="rId3"/>
          <a:stretch>
            <a:fillRect/>
          </a:stretch>
        </p:blipFill>
        <p:spPr>
          <a:xfrm>
            <a:off x="3351899" y="0"/>
            <a:ext cx="5488202" cy="6858000"/>
          </a:xfrm>
          <a:prstGeom prst="rect">
            <a:avLst/>
          </a:prstGeom>
        </p:spPr>
      </p:pic>
    </p:spTree>
    <p:extLst>
      <p:ext uri="{BB962C8B-B14F-4D97-AF65-F5344CB8AC3E}">
        <p14:creationId xmlns:p14="http://schemas.microsoft.com/office/powerpoint/2010/main" val="124853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2812-18D1-4586-AF09-AD106F8FAAE9}"/>
              </a:ext>
            </a:extLst>
          </p:cNvPr>
          <p:cNvSpPr>
            <a:spLocks noGrp="1"/>
          </p:cNvSpPr>
          <p:nvPr>
            <p:ph type="title"/>
          </p:nvPr>
        </p:nvSpPr>
        <p:spPr/>
        <p:txBody>
          <a:bodyPr>
            <a:normAutofit/>
          </a:bodyPr>
          <a:lstStyle/>
          <a:p>
            <a:pPr algn="ctr"/>
            <a:r>
              <a:rPr lang="en-US" sz="5400" dirty="0"/>
              <a:t>Session outline</a:t>
            </a:r>
          </a:p>
        </p:txBody>
      </p:sp>
      <p:sp>
        <p:nvSpPr>
          <p:cNvPr id="3" name="Content Placeholder 2">
            <a:extLst>
              <a:ext uri="{FF2B5EF4-FFF2-40B4-BE49-F238E27FC236}">
                <a16:creationId xmlns:a16="http://schemas.microsoft.com/office/drawing/2014/main" id="{BE919007-4D53-4602-B482-D2F42A851837}"/>
              </a:ext>
            </a:extLst>
          </p:cNvPr>
          <p:cNvSpPr>
            <a:spLocks noGrp="1"/>
          </p:cNvSpPr>
          <p:nvPr>
            <p:ph idx="1"/>
          </p:nvPr>
        </p:nvSpPr>
        <p:spPr>
          <a:xfrm>
            <a:off x="647114" y="2015732"/>
            <a:ext cx="10888393" cy="3450613"/>
          </a:xfrm>
        </p:spPr>
        <p:txBody>
          <a:bodyPr>
            <a:noAutofit/>
          </a:bodyPr>
          <a:lstStyle/>
          <a:p>
            <a:r>
              <a:rPr lang="en-US" sz="4800" dirty="0"/>
              <a:t>Present and respond to emailed questions</a:t>
            </a:r>
          </a:p>
          <a:p>
            <a:r>
              <a:rPr lang="en-US" sz="4800" dirty="0"/>
              <a:t>Open the floor to new questions</a:t>
            </a:r>
          </a:p>
          <a:p>
            <a:pPr lvl="1"/>
            <a:r>
              <a:rPr lang="en-US" sz="4600" dirty="0"/>
              <a:t>Commentary – will be 3 minute time limit</a:t>
            </a:r>
          </a:p>
        </p:txBody>
      </p:sp>
      <p:sp>
        <p:nvSpPr>
          <p:cNvPr id="4" name="Rectangle 3">
            <a:extLst>
              <a:ext uri="{FF2B5EF4-FFF2-40B4-BE49-F238E27FC236}">
                <a16:creationId xmlns:a16="http://schemas.microsoft.com/office/drawing/2014/main" id="{44CA2AE6-E785-4E38-8716-0BF3A5E2EE4A}"/>
              </a:ext>
            </a:extLst>
          </p:cNvPr>
          <p:cNvSpPr/>
          <p:nvPr/>
        </p:nvSpPr>
        <p:spPr>
          <a:xfrm>
            <a:off x="4277106" y="6053481"/>
            <a:ext cx="268118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ill Sans MT" panose="020B0502020104020203"/>
                <a:ea typeface="+mn-ea"/>
                <a:cs typeface="+mn-cs"/>
              </a:rPr>
              <a:t>It’s Time!</a:t>
            </a:r>
          </a:p>
        </p:txBody>
      </p:sp>
    </p:spTree>
    <p:extLst>
      <p:ext uri="{BB962C8B-B14F-4D97-AF65-F5344CB8AC3E}">
        <p14:creationId xmlns:p14="http://schemas.microsoft.com/office/powerpoint/2010/main" val="328573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655C-60C4-438A-85D9-0BCF1DF64E73}"/>
              </a:ext>
            </a:extLst>
          </p:cNvPr>
          <p:cNvSpPr>
            <a:spLocks noGrp="1"/>
          </p:cNvSpPr>
          <p:nvPr>
            <p:ph type="title"/>
          </p:nvPr>
        </p:nvSpPr>
        <p:spPr/>
        <p:txBody>
          <a:bodyPr>
            <a:normAutofit/>
          </a:bodyPr>
          <a:lstStyle/>
          <a:p>
            <a:pPr algn="ctr"/>
            <a:r>
              <a:rPr lang="en-US" sz="5400" dirty="0"/>
              <a:t>What did we receive?</a:t>
            </a:r>
            <a:r>
              <a:rPr lang="en-US" sz="4000" dirty="0"/>
              <a:t>	</a:t>
            </a:r>
          </a:p>
        </p:txBody>
      </p:sp>
      <p:sp>
        <p:nvSpPr>
          <p:cNvPr id="3" name="Content Placeholder 2">
            <a:extLst>
              <a:ext uri="{FF2B5EF4-FFF2-40B4-BE49-F238E27FC236}">
                <a16:creationId xmlns:a16="http://schemas.microsoft.com/office/drawing/2014/main" id="{4FEF9614-B06A-4D99-95EE-001445E5D3B0}"/>
              </a:ext>
            </a:extLst>
          </p:cNvPr>
          <p:cNvSpPr>
            <a:spLocks noGrp="1"/>
          </p:cNvSpPr>
          <p:nvPr>
            <p:ph idx="1"/>
          </p:nvPr>
        </p:nvSpPr>
        <p:spPr>
          <a:xfrm>
            <a:off x="837154" y="1878708"/>
            <a:ext cx="10832124" cy="3534172"/>
          </a:xfrm>
        </p:spPr>
        <p:txBody>
          <a:bodyPr>
            <a:normAutofit fontScale="77500" lnSpcReduction="20000"/>
          </a:bodyPr>
          <a:lstStyle/>
          <a:p>
            <a:r>
              <a:rPr lang="en-US" sz="6200" dirty="0"/>
              <a:t>Questions and Commentary</a:t>
            </a:r>
          </a:p>
          <a:p>
            <a:r>
              <a:rPr lang="en-US" sz="6200" dirty="0"/>
              <a:t>Authors will remain anonymous</a:t>
            </a:r>
          </a:p>
          <a:p>
            <a:r>
              <a:rPr lang="en-US" sz="6200" dirty="0"/>
              <a:t>Good News – everyone loved the design!</a:t>
            </a:r>
          </a:p>
          <a:p>
            <a:endParaRPr lang="en-US" dirty="0"/>
          </a:p>
        </p:txBody>
      </p:sp>
      <p:sp>
        <p:nvSpPr>
          <p:cNvPr id="5" name="Rectangle 4">
            <a:extLst>
              <a:ext uri="{FF2B5EF4-FFF2-40B4-BE49-F238E27FC236}">
                <a16:creationId xmlns:a16="http://schemas.microsoft.com/office/drawing/2014/main" id="{9DF62790-F91A-45AD-8E34-0E3A3E9F8FA7}"/>
              </a:ext>
            </a:extLst>
          </p:cNvPr>
          <p:cNvSpPr/>
          <p:nvPr/>
        </p:nvSpPr>
        <p:spPr>
          <a:xfrm>
            <a:off x="4022871" y="6053481"/>
            <a:ext cx="347101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Gill Sans MT" panose="020B0502020104020203"/>
                <a:ea typeface="+mn-ea"/>
                <a:cs typeface="+mn-cs"/>
              </a:rPr>
              <a:t>I’m For It!</a:t>
            </a:r>
          </a:p>
        </p:txBody>
      </p:sp>
    </p:spTree>
    <p:extLst>
      <p:ext uri="{BB962C8B-B14F-4D97-AF65-F5344CB8AC3E}">
        <p14:creationId xmlns:p14="http://schemas.microsoft.com/office/powerpoint/2010/main" val="389888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2EB1-EFFB-491D-9562-1950516B1274}"/>
              </a:ext>
            </a:extLst>
          </p:cNvPr>
          <p:cNvSpPr>
            <a:spLocks noGrp="1"/>
          </p:cNvSpPr>
          <p:nvPr>
            <p:ph type="title"/>
          </p:nvPr>
        </p:nvSpPr>
        <p:spPr>
          <a:xfrm>
            <a:off x="450166" y="804519"/>
            <a:ext cx="11205053" cy="1049235"/>
          </a:xfrm>
        </p:spPr>
        <p:txBody>
          <a:bodyPr>
            <a:normAutofit/>
          </a:bodyPr>
          <a:lstStyle/>
          <a:p>
            <a:pPr algn="ctr"/>
            <a:r>
              <a:rPr lang="en-US" sz="4800" dirty="0"/>
              <a:t>Question 1	</a:t>
            </a:r>
          </a:p>
        </p:txBody>
      </p:sp>
      <p:sp>
        <p:nvSpPr>
          <p:cNvPr id="3" name="Content Placeholder 2">
            <a:extLst>
              <a:ext uri="{FF2B5EF4-FFF2-40B4-BE49-F238E27FC236}">
                <a16:creationId xmlns:a16="http://schemas.microsoft.com/office/drawing/2014/main" id="{08FFD1F0-EC1E-469A-99C5-0148B7849BF0}"/>
              </a:ext>
            </a:extLst>
          </p:cNvPr>
          <p:cNvSpPr>
            <a:spLocks noGrp="1"/>
          </p:cNvSpPr>
          <p:nvPr>
            <p:ph idx="1"/>
          </p:nvPr>
        </p:nvSpPr>
        <p:spPr>
          <a:xfrm>
            <a:off x="722141" y="1853754"/>
            <a:ext cx="10747716" cy="4037749"/>
          </a:xfrm>
        </p:spPr>
        <p:txBody>
          <a:bodyPr>
            <a:noAutofit/>
          </a:bodyPr>
          <a:lstStyle/>
          <a:p>
            <a:r>
              <a:rPr lang="en-US" sz="3200" dirty="0"/>
              <a:t> </a:t>
            </a:r>
            <a:r>
              <a:rPr lang="en-US" sz="3600" dirty="0"/>
              <a:t>“I would like to understand why there are outer doors and inner doors on both sides.  I know it is currently like that, but do not understand the need for it in the new design.”</a:t>
            </a:r>
          </a:p>
          <a:p>
            <a:r>
              <a:rPr lang="en-US" sz="3600" b="1" u="sng" dirty="0">
                <a:solidFill>
                  <a:schemeClr val="accent3">
                    <a:lumMod val="50000"/>
                  </a:schemeClr>
                </a:solidFill>
              </a:rPr>
              <a:t>ANSWER: </a:t>
            </a:r>
            <a:r>
              <a:rPr lang="en-US" sz="3600" b="1" dirty="0">
                <a:solidFill>
                  <a:schemeClr val="accent3">
                    <a:lumMod val="50000"/>
                  </a:schemeClr>
                </a:solidFill>
              </a:rPr>
              <a:t> It is related to both safety and heating/air conditioning.  </a:t>
            </a:r>
          </a:p>
        </p:txBody>
      </p:sp>
      <p:sp>
        <p:nvSpPr>
          <p:cNvPr id="5" name="Rectangle 4">
            <a:extLst>
              <a:ext uri="{FF2B5EF4-FFF2-40B4-BE49-F238E27FC236}">
                <a16:creationId xmlns:a16="http://schemas.microsoft.com/office/drawing/2014/main" id="{97D670D8-E17F-4EEF-A8AD-B80EE253E6F1}"/>
              </a:ext>
            </a:extLst>
          </p:cNvPr>
          <p:cNvSpPr/>
          <p:nvPr/>
        </p:nvSpPr>
        <p:spPr>
          <a:xfrm>
            <a:off x="1799920" y="5934670"/>
            <a:ext cx="8592159"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white"/>
                  </a:solidFill>
                  <a:prstDash val="solid"/>
                </a:ln>
                <a:solidFill>
                  <a:srgbClr val="FF0000"/>
                </a:solidFill>
                <a:effectLst>
                  <a:outerShdw dist="38100" dir="2700000" algn="bl" rotWithShape="0">
                    <a:srgbClr val="586EA6"/>
                  </a:outerShdw>
                </a:effectLst>
                <a:uLnTx/>
                <a:uFillTx/>
                <a:latin typeface="Gill Sans MT" panose="020B0502020104020203"/>
                <a:ea typeface="+mn-ea"/>
                <a:cs typeface="+mn-cs"/>
              </a:rPr>
              <a:t>It’s The Right Thing To Do!</a:t>
            </a:r>
          </a:p>
        </p:txBody>
      </p:sp>
    </p:spTree>
    <p:extLst>
      <p:ext uri="{BB962C8B-B14F-4D97-AF65-F5344CB8AC3E}">
        <p14:creationId xmlns:p14="http://schemas.microsoft.com/office/powerpoint/2010/main" val="389510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2EB1-EFFB-491D-9562-1950516B1274}"/>
              </a:ext>
            </a:extLst>
          </p:cNvPr>
          <p:cNvSpPr>
            <a:spLocks noGrp="1"/>
          </p:cNvSpPr>
          <p:nvPr>
            <p:ph type="title"/>
          </p:nvPr>
        </p:nvSpPr>
        <p:spPr>
          <a:xfrm>
            <a:off x="450166" y="804519"/>
            <a:ext cx="11205053" cy="1049235"/>
          </a:xfrm>
        </p:spPr>
        <p:txBody>
          <a:bodyPr>
            <a:normAutofit/>
          </a:bodyPr>
          <a:lstStyle/>
          <a:p>
            <a:pPr algn="ctr"/>
            <a:r>
              <a:rPr lang="en-US" sz="4800" dirty="0"/>
              <a:t>Question 2</a:t>
            </a:r>
          </a:p>
        </p:txBody>
      </p:sp>
      <p:sp>
        <p:nvSpPr>
          <p:cNvPr id="3" name="Content Placeholder 2">
            <a:extLst>
              <a:ext uri="{FF2B5EF4-FFF2-40B4-BE49-F238E27FC236}">
                <a16:creationId xmlns:a16="http://schemas.microsoft.com/office/drawing/2014/main" id="{08FFD1F0-EC1E-469A-99C5-0148B7849BF0}"/>
              </a:ext>
            </a:extLst>
          </p:cNvPr>
          <p:cNvSpPr>
            <a:spLocks noGrp="1"/>
          </p:cNvSpPr>
          <p:nvPr>
            <p:ph idx="1"/>
          </p:nvPr>
        </p:nvSpPr>
        <p:spPr>
          <a:xfrm>
            <a:off x="637734" y="1748446"/>
            <a:ext cx="10916529" cy="4413203"/>
          </a:xfrm>
        </p:spPr>
        <p:txBody>
          <a:bodyPr>
            <a:noAutofit/>
          </a:bodyPr>
          <a:lstStyle/>
          <a:p>
            <a:r>
              <a:rPr lang="en-US" sz="2800" dirty="0"/>
              <a:t>“If not already, please clarify vote threshold required to go forward with proposal of this cost related to the current budget, per the by-laws.: </a:t>
            </a:r>
          </a:p>
          <a:p>
            <a:r>
              <a:rPr lang="en-US" sz="2800" b="1" u="sng" dirty="0">
                <a:solidFill>
                  <a:schemeClr val="accent3">
                    <a:lumMod val="50000"/>
                  </a:schemeClr>
                </a:solidFill>
              </a:rPr>
              <a:t>ANSWER:   </a:t>
            </a:r>
          </a:p>
          <a:p>
            <a:pPr lvl="1"/>
            <a:r>
              <a:rPr lang="en-US" sz="2800" b="1" dirty="0">
                <a:solidFill>
                  <a:schemeClr val="accent3">
                    <a:lumMod val="50000"/>
                  </a:schemeClr>
                </a:solidFill>
              </a:rPr>
              <a:t>A major building project is one that is greater than twenty-five percent (25%) of the last year’s budget. </a:t>
            </a:r>
          </a:p>
          <a:p>
            <a:pPr lvl="1"/>
            <a:r>
              <a:rPr lang="en-US" sz="2800" b="1" dirty="0">
                <a:solidFill>
                  <a:schemeClr val="accent3">
                    <a:lumMod val="50000"/>
                  </a:schemeClr>
                </a:solidFill>
              </a:rPr>
              <a:t>The approval of a major building project requires a percentage of eighty-five percent (85%) of the church members voting.</a:t>
            </a:r>
          </a:p>
        </p:txBody>
      </p:sp>
      <p:sp>
        <p:nvSpPr>
          <p:cNvPr id="5" name="Rectangle 4">
            <a:extLst>
              <a:ext uri="{FF2B5EF4-FFF2-40B4-BE49-F238E27FC236}">
                <a16:creationId xmlns:a16="http://schemas.microsoft.com/office/drawing/2014/main" id="{97D670D8-E17F-4EEF-A8AD-B80EE253E6F1}"/>
              </a:ext>
            </a:extLst>
          </p:cNvPr>
          <p:cNvSpPr/>
          <p:nvPr/>
        </p:nvSpPr>
        <p:spPr>
          <a:xfrm>
            <a:off x="2431598" y="5934670"/>
            <a:ext cx="7328802"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ln w="13462">
                  <a:solidFill>
                    <a:prstClr val="white"/>
                  </a:solidFill>
                  <a:prstDash val="solid"/>
                </a:ln>
                <a:solidFill>
                  <a:srgbClr val="FF0000"/>
                </a:solidFill>
                <a:effectLst>
                  <a:outerShdw dist="38100" dir="2700000" algn="bl" rotWithShape="0">
                    <a:srgbClr val="586EA6"/>
                  </a:outerShdw>
                </a:effectLst>
                <a:latin typeface="Gill Sans MT" panose="020B0502020104020203"/>
              </a:rPr>
              <a:t>Improve God’s House!</a:t>
            </a:r>
            <a:endParaRPr kumimoji="0" lang="en-US" sz="5400" b="1" i="0" u="none" strike="noStrike" kern="1200" cap="none" spc="0" normalizeH="0" baseline="0" noProof="0" dirty="0">
              <a:ln w="13462">
                <a:solidFill>
                  <a:prstClr val="white"/>
                </a:solidFill>
                <a:prstDash val="solid"/>
              </a:ln>
              <a:solidFill>
                <a:srgbClr val="FF0000"/>
              </a:solidFill>
              <a:effectLst>
                <a:outerShdw dist="38100" dir="2700000" algn="bl" rotWithShape="0">
                  <a:srgbClr val="586EA6"/>
                </a:outerShdw>
              </a:effectLst>
              <a:uLnTx/>
              <a:uFillTx/>
              <a:latin typeface="Gill Sans MT" panose="020B0502020104020203"/>
              <a:ea typeface="+mn-ea"/>
              <a:cs typeface="+mn-cs"/>
            </a:endParaRPr>
          </a:p>
        </p:txBody>
      </p:sp>
    </p:spTree>
    <p:extLst>
      <p:ext uri="{BB962C8B-B14F-4D97-AF65-F5344CB8AC3E}">
        <p14:creationId xmlns:p14="http://schemas.microsoft.com/office/powerpoint/2010/main" val="106399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4416-6340-48AF-AE78-C40A8C5DA0E1}"/>
              </a:ext>
            </a:extLst>
          </p:cNvPr>
          <p:cNvSpPr>
            <a:spLocks noGrp="1"/>
          </p:cNvSpPr>
          <p:nvPr>
            <p:ph type="title"/>
          </p:nvPr>
        </p:nvSpPr>
        <p:spPr/>
        <p:txBody>
          <a:bodyPr/>
          <a:lstStyle/>
          <a:p>
            <a:pPr algn="ctr"/>
            <a:r>
              <a:rPr lang="en-US" sz="4800" dirty="0"/>
              <a:t>Question 3	</a:t>
            </a:r>
            <a:r>
              <a:rPr lang="en-US" dirty="0"/>
              <a:t>	</a:t>
            </a:r>
          </a:p>
        </p:txBody>
      </p:sp>
      <p:sp>
        <p:nvSpPr>
          <p:cNvPr id="3" name="Content Placeholder 2">
            <a:extLst>
              <a:ext uri="{FF2B5EF4-FFF2-40B4-BE49-F238E27FC236}">
                <a16:creationId xmlns:a16="http://schemas.microsoft.com/office/drawing/2014/main" id="{878CD79A-3671-49CB-BE97-B966DCF9CB11}"/>
              </a:ext>
            </a:extLst>
          </p:cNvPr>
          <p:cNvSpPr>
            <a:spLocks noGrp="1"/>
          </p:cNvSpPr>
          <p:nvPr>
            <p:ph idx="1"/>
          </p:nvPr>
        </p:nvSpPr>
        <p:spPr>
          <a:xfrm>
            <a:off x="588498" y="2006038"/>
            <a:ext cx="11015003" cy="4037749"/>
          </a:xfrm>
        </p:spPr>
        <p:txBody>
          <a:bodyPr>
            <a:noAutofit/>
          </a:bodyPr>
          <a:lstStyle/>
          <a:p>
            <a:r>
              <a:rPr lang="en-US" sz="2600" dirty="0"/>
              <a:t>“Did the committee obtain an update on the population in the HEB area related specifically to the Hurst area which showed the changes projected for the next 5-10-15-20 years including numbers of the increase/decrease in population, possible change in ethnic family income increase/decrease, and the possible consequences for SOBC.” </a:t>
            </a:r>
          </a:p>
          <a:p>
            <a:r>
              <a:rPr lang="en-US" sz="2600" b="1" u="sng" dirty="0">
                <a:solidFill>
                  <a:schemeClr val="accent3">
                    <a:lumMod val="50000"/>
                  </a:schemeClr>
                </a:solidFill>
              </a:rPr>
              <a:t>ANSWER: </a:t>
            </a:r>
            <a:r>
              <a:rPr lang="en-US" sz="2600" b="1" dirty="0">
                <a:solidFill>
                  <a:schemeClr val="accent3">
                    <a:lumMod val="50000"/>
                  </a:schemeClr>
                </a:solidFill>
              </a:rPr>
              <a:t>   These topics were considered prior to the start of the BOC work.  The vote last fall was for the BOC to drill down into the details for improving the access and visibility of the entrances. </a:t>
            </a:r>
          </a:p>
        </p:txBody>
      </p:sp>
      <p:sp>
        <p:nvSpPr>
          <p:cNvPr id="4" name="Rectangle 3">
            <a:extLst>
              <a:ext uri="{FF2B5EF4-FFF2-40B4-BE49-F238E27FC236}">
                <a16:creationId xmlns:a16="http://schemas.microsoft.com/office/drawing/2014/main" id="{9FAA81D4-5E8F-4B0A-8E7A-B865E9689852}"/>
              </a:ext>
            </a:extLst>
          </p:cNvPr>
          <p:cNvSpPr/>
          <p:nvPr/>
        </p:nvSpPr>
        <p:spPr>
          <a:xfrm>
            <a:off x="2763142" y="5934670"/>
            <a:ext cx="582165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Pray for Wisdom!</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1948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781C-663B-41DE-83A3-51BDD7A83027}"/>
              </a:ext>
            </a:extLst>
          </p:cNvPr>
          <p:cNvSpPr>
            <a:spLocks noGrp="1"/>
          </p:cNvSpPr>
          <p:nvPr>
            <p:ph type="title"/>
          </p:nvPr>
        </p:nvSpPr>
        <p:spPr/>
        <p:txBody>
          <a:bodyPr>
            <a:normAutofit/>
          </a:bodyPr>
          <a:lstStyle/>
          <a:p>
            <a:pPr algn="ctr"/>
            <a:r>
              <a:rPr lang="en-US" sz="4800" dirty="0"/>
              <a:t>Question 4</a:t>
            </a:r>
          </a:p>
        </p:txBody>
      </p:sp>
      <p:sp>
        <p:nvSpPr>
          <p:cNvPr id="3" name="Content Placeholder 2">
            <a:extLst>
              <a:ext uri="{FF2B5EF4-FFF2-40B4-BE49-F238E27FC236}">
                <a16:creationId xmlns:a16="http://schemas.microsoft.com/office/drawing/2014/main" id="{7F3FE0BD-D94E-4FC7-A085-558E014BCE41}"/>
              </a:ext>
            </a:extLst>
          </p:cNvPr>
          <p:cNvSpPr>
            <a:spLocks noGrp="1"/>
          </p:cNvSpPr>
          <p:nvPr>
            <p:ph idx="1"/>
          </p:nvPr>
        </p:nvSpPr>
        <p:spPr>
          <a:xfrm>
            <a:off x="644770" y="1853754"/>
            <a:ext cx="10902460" cy="4211899"/>
          </a:xfrm>
        </p:spPr>
        <p:txBody>
          <a:bodyPr>
            <a:normAutofit/>
          </a:bodyPr>
          <a:lstStyle/>
          <a:p>
            <a:r>
              <a:rPr lang="en-US" sz="2700" dirty="0"/>
              <a:t>“Is this debt for a ministry need or want?  “If you build it, they will come” is a wrong philosophy.  It comes from the 50’s era and debt is not to take shots in the dark, hoping for a positive outcome.  What increase in attendance is anticipated by a study conducted which shows that increase?” </a:t>
            </a:r>
          </a:p>
          <a:p>
            <a:pPr lvl="0">
              <a:buClr>
                <a:srgbClr val="B71E42"/>
              </a:buClr>
            </a:pPr>
            <a:r>
              <a:rPr lang="en-US" sz="2700" b="1" u="sng" dirty="0">
                <a:solidFill>
                  <a:schemeClr val="accent3">
                    <a:lumMod val="50000"/>
                  </a:schemeClr>
                </a:solidFill>
              </a:rPr>
              <a:t>ANSWER: </a:t>
            </a:r>
            <a:r>
              <a:rPr lang="en-US" sz="2700" b="1" dirty="0">
                <a:solidFill>
                  <a:schemeClr val="accent3">
                    <a:lumMod val="50000"/>
                  </a:schemeClr>
                </a:solidFill>
              </a:rPr>
              <a:t>   These topics were considered prior to the start of the BOC work.  The vote last fall was for the BOC to drill down into the details for improving the access and visibility of the entrances</a:t>
            </a:r>
            <a:endParaRPr lang="en-US" sz="2700" dirty="0"/>
          </a:p>
        </p:txBody>
      </p:sp>
      <p:sp>
        <p:nvSpPr>
          <p:cNvPr id="4" name="Rectangle 3">
            <a:extLst>
              <a:ext uri="{FF2B5EF4-FFF2-40B4-BE49-F238E27FC236}">
                <a16:creationId xmlns:a16="http://schemas.microsoft.com/office/drawing/2014/main" id="{C1F09461-0C93-4A67-9174-42316D4B13CC}"/>
              </a:ext>
            </a:extLst>
          </p:cNvPr>
          <p:cNvSpPr/>
          <p:nvPr/>
        </p:nvSpPr>
        <p:spPr>
          <a:xfrm>
            <a:off x="2692609" y="5934670"/>
            <a:ext cx="638476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To Improve Access!</a:t>
            </a:r>
          </a:p>
        </p:txBody>
      </p:sp>
    </p:spTree>
    <p:extLst>
      <p:ext uri="{BB962C8B-B14F-4D97-AF65-F5344CB8AC3E}">
        <p14:creationId xmlns:p14="http://schemas.microsoft.com/office/powerpoint/2010/main" val="20250034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1860</Words>
  <Application>Microsoft Office PowerPoint</Application>
  <PresentationFormat>Widescreen</PresentationFormat>
  <Paragraphs>119</Paragraphs>
  <Slides>20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Gallery</vt:lpstr>
      <vt:lpstr>PowerPoint Presentation</vt:lpstr>
      <vt:lpstr>PowerPoint Presentation</vt:lpstr>
      <vt:lpstr>PowerPoint Presentation</vt:lpstr>
      <vt:lpstr>Session outline</vt:lpstr>
      <vt:lpstr>What did we receive? </vt:lpstr>
      <vt:lpstr>Question 1 </vt:lpstr>
      <vt:lpstr>Question 2</vt:lpstr>
      <vt:lpstr>Question 3  </vt:lpstr>
      <vt:lpstr>Question 4</vt:lpstr>
      <vt:lpstr>Question 5</vt:lpstr>
      <vt:lpstr>Answer – question 5</vt:lpstr>
      <vt:lpstr>Question 6</vt:lpstr>
      <vt:lpstr>Answer – question 6</vt:lpstr>
      <vt:lpstr>Question 7</vt:lpstr>
      <vt:lpstr>Question 8</vt:lpstr>
      <vt:lpstr>Question 9</vt:lpstr>
      <vt:lpstr>Absentee Voting</vt:lpstr>
      <vt:lpstr>PowerPoint Presentation</vt:lpstr>
      <vt:lpstr>Next Steps</vt:lpstr>
      <vt:lpstr>Please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A Baker</dc:creator>
  <cp:lastModifiedBy>Laura Vinson</cp:lastModifiedBy>
  <cp:revision>62</cp:revision>
  <cp:lastPrinted>2018-10-26T15:20:19Z</cp:lastPrinted>
  <dcterms:created xsi:type="dcterms:W3CDTF">2018-08-29T17:35:29Z</dcterms:created>
  <dcterms:modified xsi:type="dcterms:W3CDTF">2018-10-30T19:31:25Z</dcterms:modified>
</cp:coreProperties>
</file>